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16.jpg" ContentType="image/jpeg"/>
  <Override PartName="/ppt/media/image30.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4" r:id="rId5"/>
    <p:sldId id="296" r:id="rId6"/>
    <p:sldId id="268" r:id="rId7"/>
    <p:sldId id="269" r:id="rId8"/>
    <p:sldId id="270" r:id="rId9"/>
    <p:sldId id="271" r:id="rId10"/>
    <p:sldId id="272" r:id="rId11"/>
    <p:sldId id="261" r:id="rId12"/>
    <p:sldId id="262" r:id="rId13"/>
    <p:sldId id="263" r:id="rId14"/>
    <p:sldId id="273" r:id="rId15"/>
    <p:sldId id="265" r:id="rId16"/>
    <p:sldId id="266" r:id="rId17"/>
    <p:sldId id="274" r:id="rId18"/>
    <p:sldId id="275" r:id="rId19"/>
    <p:sldId id="276" r:id="rId20"/>
    <p:sldId id="277" r:id="rId21"/>
    <p:sldId id="278" r:id="rId22"/>
    <p:sldId id="287" r:id="rId23"/>
    <p:sldId id="288" r:id="rId24"/>
    <p:sldId id="281" r:id="rId25"/>
    <p:sldId id="290" r:id="rId26"/>
    <p:sldId id="291" r:id="rId27"/>
    <p:sldId id="285" r:id="rId28"/>
    <p:sldId id="286" r:id="rId29"/>
    <p:sldId id="297" r:id="rId30"/>
    <p:sldId id="298" r:id="rId31"/>
    <p:sldId id="299" r:id="rId32"/>
    <p:sldId id="284" r:id="rId33"/>
    <p:sldId id="300" r:id="rId34"/>
    <p:sldId id="301" r:id="rId35"/>
    <p:sldId id="302" r:id="rId36"/>
    <p:sldId id="303" r:id="rId37"/>
    <p:sldId id="292" r:id="rId38"/>
    <p:sldId id="293" r:id="rId39"/>
    <p:sldId id="294" r:id="rId40"/>
    <p:sldId id="267"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p:cViewPr varScale="1">
        <p:scale>
          <a:sx n="86" d="100"/>
          <a:sy n="86" d="100"/>
        </p:scale>
        <p:origin x="39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5/14/2020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5/14/2020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5/14/2020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5/14/2020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5/14/2020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5/14/2020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5/14/2020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5/14/2020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5/14/2020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5/14/2020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5/14/2020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data.gov/open-gov/" TargetMode="External"/><Relationship Id="rId2" Type="http://schemas.openxmlformats.org/officeDocument/2006/relationships/hyperlink" Target="https://www.census.gov/data/developers/data-sets/acs1year.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557784"/>
            <a:ext cx="8825658" cy="2295145"/>
          </a:xfrm>
        </p:spPr>
        <p:txBody>
          <a:bodyPr/>
          <a:lstStyle/>
          <a:p>
            <a:r>
              <a:rPr lang="en-US" sz="5400" dirty="0"/>
              <a:t>DATA VISUALIZATION ON LANDMARK ISSUES</a:t>
            </a:r>
          </a:p>
        </p:txBody>
      </p:sp>
      <p:sp>
        <p:nvSpPr>
          <p:cNvPr id="3" name="Subtitle 2"/>
          <p:cNvSpPr>
            <a:spLocks noGrp="1"/>
          </p:cNvSpPr>
          <p:nvPr>
            <p:ph type="subTitle" idx="1"/>
          </p:nvPr>
        </p:nvSpPr>
        <p:spPr>
          <a:xfrm>
            <a:off x="1154955" y="3429001"/>
            <a:ext cx="8825658" cy="2785871"/>
          </a:xfrm>
        </p:spPr>
        <p:txBody>
          <a:bodyPr/>
          <a:lstStyle/>
          <a:p>
            <a:pPr fontAlgn="t"/>
            <a:r>
              <a:rPr lang="en-US" dirty="0"/>
              <a:t>WEB/MOBILE PROGRAMMING</a:t>
            </a:r>
          </a:p>
          <a:p>
            <a:pPr fontAlgn="t"/>
            <a:endParaRPr lang="en-US" dirty="0"/>
          </a:p>
          <a:p>
            <a:pPr fontAlgn="t"/>
            <a:r>
              <a:rPr lang="en-US" dirty="0"/>
              <a:t>Navya </a:t>
            </a:r>
            <a:r>
              <a:rPr lang="en-US" dirty="0" err="1"/>
              <a:t>gonuguntla</a:t>
            </a:r>
            <a:r>
              <a:rPr lang="en-US" dirty="0"/>
              <a:t> </a:t>
            </a:r>
          </a:p>
          <a:p>
            <a:pPr fontAlgn="t"/>
            <a:r>
              <a:rPr lang="en-US" dirty="0"/>
              <a:t>MADHURI SARDA</a:t>
            </a:r>
          </a:p>
          <a:p>
            <a:pPr fontAlgn="t"/>
            <a:r>
              <a:rPr lang="en-US" dirty="0"/>
              <a:t>JAYAPRAKASH RAVELLA</a:t>
            </a:r>
          </a:p>
        </p:txBody>
      </p:sp>
    </p:spTree>
    <p:extLst>
      <p:ext uri="{BB962C8B-B14F-4D97-AF65-F5344CB8AC3E}">
        <p14:creationId xmlns:p14="http://schemas.microsoft.com/office/powerpoint/2010/main" val="1146739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F440B2-6F13-4D5D-9B19-C19E5E5B4A85}"/>
              </a:ext>
            </a:extLst>
          </p:cNvPr>
          <p:cNvSpPr>
            <a:spLocks noGrp="1"/>
          </p:cNvSpPr>
          <p:nvPr>
            <p:ph idx="1"/>
          </p:nvPr>
        </p:nvSpPr>
        <p:spPr>
          <a:xfrm>
            <a:off x="643855" y="2337279"/>
            <a:ext cx="3108057" cy="2947415"/>
          </a:xfrm>
        </p:spPr>
        <p:txBody>
          <a:bodyPr>
            <a:normAutofit/>
          </a:bodyPr>
          <a:lstStyle/>
          <a:p>
            <a:r>
              <a:rPr lang="en-US" sz="1600" dirty="0">
                <a:solidFill>
                  <a:srgbClr val="FFFFFF"/>
                </a:solidFill>
              </a:rPr>
              <a:t>Landmark violations are divided into two different categories</a:t>
            </a:r>
            <a:endParaRPr lang="en-IN" sz="1600" dirty="0">
              <a:solidFill>
                <a:srgbClr val="FFFFFF"/>
              </a:solidFill>
            </a:endParaRPr>
          </a:p>
          <a:p>
            <a:pPr lvl="1"/>
            <a:r>
              <a:rPr lang="en-IN" sz="1600" dirty="0">
                <a:solidFill>
                  <a:srgbClr val="FFFFFF"/>
                </a:solidFill>
              </a:rPr>
              <a:t>Nuisance Code Violations</a:t>
            </a:r>
          </a:p>
          <a:p>
            <a:pPr lvl="1"/>
            <a:r>
              <a:rPr lang="en-IN" sz="1600" dirty="0">
                <a:solidFill>
                  <a:srgbClr val="FFFFFF"/>
                </a:solidFill>
              </a:rPr>
              <a:t>Property Maintenance Violations</a:t>
            </a:r>
          </a:p>
          <a:p>
            <a:pPr marL="457200" lvl="1" indent="0">
              <a:buNone/>
            </a:pPr>
            <a:endParaRPr lang="en-IN" sz="1400" dirty="0">
              <a:solidFill>
                <a:srgbClr val="FFFFFF"/>
              </a:solidFill>
            </a:endParaRPr>
          </a:p>
        </p:txBody>
      </p:sp>
      <p:pic>
        <p:nvPicPr>
          <p:cNvPr id="5" name="Picture 4" descr="A screenshot of a computer&#10;&#10;Description automatically generated">
            <a:extLst>
              <a:ext uri="{FF2B5EF4-FFF2-40B4-BE49-F238E27FC236}">
                <a16:creationId xmlns:a16="http://schemas.microsoft.com/office/drawing/2014/main" id="{727475A7-8820-4C17-931F-8BAF492BC60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048451" y="2483349"/>
            <a:ext cx="6495847" cy="2500901"/>
          </a:xfrm>
          <a:prstGeom prst="rect">
            <a:avLst/>
          </a:prstGeom>
          <a:effectLst/>
        </p:spPr>
      </p:pic>
      <p:sp>
        <p:nvSpPr>
          <p:cNvPr id="2" name="Rectangle 1">
            <a:extLst>
              <a:ext uri="{FF2B5EF4-FFF2-40B4-BE49-F238E27FC236}">
                <a16:creationId xmlns:a16="http://schemas.microsoft.com/office/drawing/2014/main" id="{C869D69C-2B3A-434C-A621-A8D9A39481DA}"/>
              </a:ext>
            </a:extLst>
          </p:cNvPr>
          <p:cNvSpPr/>
          <p:nvPr/>
        </p:nvSpPr>
        <p:spPr>
          <a:xfrm>
            <a:off x="177291" y="465275"/>
            <a:ext cx="3984019" cy="369332"/>
          </a:xfrm>
          <a:prstGeom prst="rect">
            <a:avLst/>
          </a:prstGeom>
        </p:spPr>
        <p:txBody>
          <a:bodyPr wrap="square">
            <a:spAutoFit/>
          </a:bodyPr>
          <a:lstStyle/>
          <a:p>
            <a:r>
              <a:rPr lang="en-IN" dirty="0"/>
              <a:t>Types of landmark violations in KC</a:t>
            </a:r>
            <a:endParaRPr lang="en-US" dirty="0"/>
          </a:p>
        </p:txBody>
      </p:sp>
    </p:spTree>
    <p:extLst>
      <p:ext uri="{BB962C8B-B14F-4D97-AF65-F5344CB8AC3E}">
        <p14:creationId xmlns:p14="http://schemas.microsoft.com/office/powerpoint/2010/main" val="3360426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61AD2A-DC6C-4186-9218-D7268079E094}"/>
              </a:ext>
            </a:extLst>
          </p:cNvPr>
          <p:cNvSpPr>
            <a:spLocks noGrp="1"/>
          </p:cNvSpPr>
          <p:nvPr>
            <p:ph idx="1"/>
          </p:nvPr>
        </p:nvSpPr>
        <p:spPr>
          <a:xfrm>
            <a:off x="647702" y="2142299"/>
            <a:ext cx="3108057" cy="2947415"/>
          </a:xfrm>
        </p:spPr>
        <p:txBody>
          <a:bodyPr>
            <a:normAutofit/>
          </a:bodyPr>
          <a:lstStyle/>
          <a:p>
            <a:r>
              <a:rPr lang="en-US" sz="1600" dirty="0">
                <a:solidFill>
                  <a:srgbClr val="FFFFFF"/>
                </a:solidFill>
              </a:rPr>
              <a:t>The graph shows the number of cases files over the decade</a:t>
            </a:r>
            <a:endParaRPr lang="en-IN" sz="1600" dirty="0">
              <a:solidFill>
                <a:srgbClr val="FFFFFF"/>
              </a:solidFill>
            </a:endParaRPr>
          </a:p>
          <a:p>
            <a:pPr marL="0" indent="0">
              <a:buNone/>
            </a:pPr>
            <a:endParaRPr lang="en-IN" sz="1400" dirty="0">
              <a:solidFill>
                <a:srgbClr val="FFFFFF"/>
              </a:solidFill>
            </a:endParaRPr>
          </a:p>
        </p:txBody>
      </p:sp>
      <p:pic>
        <p:nvPicPr>
          <p:cNvPr id="5" name="Picture 4" descr="A screenshot of a cell phone&#10;&#10;Description automatically generated">
            <a:extLst>
              <a:ext uri="{FF2B5EF4-FFF2-40B4-BE49-F238E27FC236}">
                <a16:creationId xmlns:a16="http://schemas.microsoft.com/office/drawing/2014/main" id="{E838B0E0-C5E2-49F9-BB65-2E49B93A9FBB}"/>
              </a:ext>
            </a:extLst>
          </p:cNvPr>
          <p:cNvPicPr/>
          <p:nvPr/>
        </p:nvPicPr>
        <p:blipFill>
          <a:blip r:embed="rId2">
            <a:extLst>
              <a:ext uri="{28A0092B-C50C-407E-A947-70E740481C1C}">
                <a14:useLocalDpi xmlns:a14="http://schemas.microsoft.com/office/drawing/2010/main" val="0"/>
              </a:ext>
            </a:extLst>
          </a:blip>
          <a:stretch>
            <a:fillRect/>
          </a:stretch>
        </p:blipFill>
        <p:spPr>
          <a:xfrm>
            <a:off x="5048451" y="1669963"/>
            <a:ext cx="6495847" cy="4108623"/>
          </a:xfrm>
          <a:prstGeom prst="rect">
            <a:avLst/>
          </a:prstGeom>
          <a:effectLst/>
        </p:spPr>
      </p:pic>
      <p:sp>
        <p:nvSpPr>
          <p:cNvPr id="2" name="Rectangle 1">
            <a:extLst>
              <a:ext uri="{FF2B5EF4-FFF2-40B4-BE49-F238E27FC236}">
                <a16:creationId xmlns:a16="http://schemas.microsoft.com/office/drawing/2014/main" id="{FC9C9B2D-97A2-4084-A665-CD52653CAED8}"/>
              </a:ext>
            </a:extLst>
          </p:cNvPr>
          <p:cNvSpPr/>
          <p:nvPr/>
        </p:nvSpPr>
        <p:spPr>
          <a:xfrm>
            <a:off x="0" y="571500"/>
            <a:ext cx="3818965" cy="646331"/>
          </a:xfrm>
          <a:prstGeom prst="rect">
            <a:avLst/>
          </a:prstGeom>
        </p:spPr>
        <p:txBody>
          <a:bodyPr wrap="square">
            <a:spAutoFit/>
          </a:bodyPr>
          <a:lstStyle/>
          <a:p>
            <a:r>
              <a:rPr lang="en-IN" dirty="0"/>
              <a:t>Number of cases filed from 2010 to 2019</a:t>
            </a:r>
            <a:endParaRPr lang="en-US" dirty="0"/>
          </a:p>
        </p:txBody>
      </p:sp>
    </p:spTree>
    <p:extLst>
      <p:ext uri="{BB962C8B-B14F-4D97-AF65-F5344CB8AC3E}">
        <p14:creationId xmlns:p14="http://schemas.microsoft.com/office/powerpoint/2010/main" val="1353383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6D89E4-2D81-4401-B049-35A9EBF653D2}"/>
              </a:ext>
            </a:extLst>
          </p:cNvPr>
          <p:cNvSpPr>
            <a:spLocks noGrp="1"/>
          </p:cNvSpPr>
          <p:nvPr>
            <p:ph idx="1"/>
          </p:nvPr>
        </p:nvSpPr>
        <p:spPr>
          <a:xfrm>
            <a:off x="643855" y="2127173"/>
            <a:ext cx="3108057" cy="2947415"/>
          </a:xfrm>
        </p:spPr>
        <p:txBody>
          <a:bodyPr>
            <a:normAutofit/>
          </a:bodyPr>
          <a:lstStyle/>
          <a:p>
            <a:r>
              <a:rPr lang="en-US" sz="1600" dirty="0">
                <a:solidFill>
                  <a:srgbClr val="FFFFFF"/>
                </a:solidFill>
              </a:rPr>
              <a:t>Top 5 nuisance cases are as follows</a:t>
            </a:r>
            <a:endParaRPr lang="en-IN" sz="1600" dirty="0">
              <a:solidFill>
                <a:srgbClr val="FFFFFF"/>
              </a:solidFill>
            </a:endParaRPr>
          </a:p>
          <a:p>
            <a:pPr marL="0" indent="0">
              <a:buNone/>
            </a:pPr>
            <a:endParaRPr lang="en-IN" sz="1600" dirty="0">
              <a:solidFill>
                <a:srgbClr val="FFFFFF"/>
              </a:solidFill>
            </a:endParaRPr>
          </a:p>
        </p:txBody>
      </p:sp>
      <p:pic>
        <p:nvPicPr>
          <p:cNvPr id="4" name="Picture 3">
            <a:extLst>
              <a:ext uri="{FF2B5EF4-FFF2-40B4-BE49-F238E27FC236}">
                <a16:creationId xmlns:a16="http://schemas.microsoft.com/office/drawing/2014/main" id="{DABAD0BF-018F-4CC9-B825-D7F4698F1466}"/>
              </a:ext>
            </a:extLst>
          </p:cNvPr>
          <p:cNvPicPr/>
          <p:nvPr/>
        </p:nvPicPr>
        <p:blipFill>
          <a:blip r:embed="rId2">
            <a:extLst>
              <a:ext uri="{28A0092B-C50C-407E-A947-70E740481C1C}">
                <a14:useLocalDpi xmlns:a14="http://schemas.microsoft.com/office/drawing/2010/main" val="0"/>
              </a:ext>
            </a:extLst>
          </a:blip>
          <a:stretch>
            <a:fillRect/>
          </a:stretch>
        </p:blipFill>
        <p:spPr>
          <a:xfrm>
            <a:off x="5048451" y="1945725"/>
            <a:ext cx="6495847" cy="3442799"/>
          </a:xfrm>
          <a:prstGeom prst="rect">
            <a:avLst/>
          </a:prstGeom>
          <a:effectLst/>
        </p:spPr>
      </p:pic>
      <p:sp>
        <p:nvSpPr>
          <p:cNvPr id="2" name="Rectangle 1">
            <a:extLst>
              <a:ext uri="{FF2B5EF4-FFF2-40B4-BE49-F238E27FC236}">
                <a16:creationId xmlns:a16="http://schemas.microsoft.com/office/drawing/2014/main" id="{0C591AC9-9162-4655-97A5-25D3DAEF0537}"/>
              </a:ext>
            </a:extLst>
          </p:cNvPr>
          <p:cNvSpPr/>
          <p:nvPr/>
        </p:nvSpPr>
        <p:spPr>
          <a:xfrm>
            <a:off x="-1" y="694254"/>
            <a:ext cx="4025154" cy="369332"/>
          </a:xfrm>
          <a:prstGeom prst="rect">
            <a:avLst/>
          </a:prstGeom>
        </p:spPr>
        <p:txBody>
          <a:bodyPr wrap="square">
            <a:spAutoFit/>
          </a:bodyPr>
          <a:lstStyle/>
          <a:p>
            <a:r>
              <a:rPr lang="en-IN" dirty="0"/>
              <a:t>Top 5 nuisance violation cases</a:t>
            </a:r>
            <a:endParaRPr lang="en-US" dirty="0"/>
          </a:p>
        </p:txBody>
      </p:sp>
    </p:spTree>
    <p:extLst>
      <p:ext uri="{BB962C8B-B14F-4D97-AF65-F5344CB8AC3E}">
        <p14:creationId xmlns:p14="http://schemas.microsoft.com/office/powerpoint/2010/main" val="3041957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BFD7AF-ED1B-4E6B-81B4-34B3467A20EE}"/>
              </a:ext>
            </a:extLst>
          </p:cNvPr>
          <p:cNvSpPr>
            <a:spLocks noGrp="1"/>
          </p:cNvSpPr>
          <p:nvPr>
            <p:ph idx="1"/>
          </p:nvPr>
        </p:nvSpPr>
        <p:spPr>
          <a:xfrm>
            <a:off x="609682" y="2156865"/>
            <a:ext cx="3108057" cy="2947415"/>
          </a:xfrm>
        </p:spPr>
        <p:txBody>
          <a:bodyPr>
            <a:normAutofit/>
          </a:bodyPr>
          <a:lstStyle/>
          <a:p>
            <a:r>
              <a:rPr lang="en-US" sz="1600" dirty="0">
                <a:solidFill>
                  <a:srgbClr val="FFFFFF"/>
                </a:solidFill>
              </a:rPr>
              <a:t>The following are the top 5 maintenance violation cases.</a:t>
            </a:r>
            <a:endParaRPr lang="en-IN" sz="1600" dirty="0">
              <a:solidFill>
                <a:srgbClr val="FFFFFF"/>
              </a:solidFill>
            </a:endParaRPr>
          </a:p>
          <a:p>
            <a:pPr marL="0" indent="0">
              <a:buNone/>
            </a:pPr>
            <a:endParaRPr lang="en-IN" sz="1400" dirty="0">
              <a:solidFill>
                <a:srgbClr val="FFFFFF"/>
              </a:solidFill>
            </a:endParaRPr>
          </a:p>
        </p:txBody>
      </p:sp>
      <p:pic>
        <p:nvPicPr>
          <p:cNvPr id="4" name="Picture 3" descr="A close up of a device&#10;&#10;Description automatically generated">
            <a:extLst>
              <a:ext uri="{FF2B5EF4-FFF2-40B4-BE49-F238E27FC236}">
                <a16:creationId xmlns:a16="http://schemas.microsoft.com/office/drawing/2014/main" id="{0E4E310B-136E-4AE1-BFC6-B96E204CC051}"/>
              </a:ext>
            </a:extLst>
          </p:cNvPr>
          <p:cNvPicPr/>
          <p:nvPr/>
        </p:nvPicPr>
        <p:blipFill>
          <a:blip r:embed="rId2">
            <a:extLst>
              <a:ext uri="{28A0092B-C50C-407E-A947-70E740481C1C}">
                <a14:useLocalDpi xmlns:a14="http://schemas.microsoft.com/office/drawing/2010/main" val="0"/>
              </a:ext>
            </a:extLst>
          </a:blip>
          <a:stretch>
            <a:fillRect/>
          </a:stretch>
        </p:blipFill>
        <p:spPr>
          <a:xfrm>
            <a:off x="5048451" y="1890603"/>
            <a:ext cx="6495847" cy="3686393"/>
          </a:xfrm>
          <a:prstGeom prst="rect">
            <a:avLst/>
          </a:prstGeom>
          <a:effectLst/>
        </p:spPr>
      </p:pic>
      <p:sp>
        <p:nvSpPr>
          <p:cNvPr id="2" name="Rectangle 1">
            <a:extLst>
              <a:ext uri="{FF2B5EF4-FFF2-40B4-BE49-F238E27FC236}">
                <a16:creationId xmlns:a16="http://schemas.microsoft.com/office/drawing/2014/main" id="{5DB9C0E8-0ABF-4548-A5C8-4301569AF768}"/>
              </a:ext>
            </a:extLst>
          </p:cNvPr>
          <p:cNvSpPr/>
          <p:nvPr/>
        </p:nvSpPr>
        <p:spPr>
          <a:xfrm>
            <a:off x="0" y="571500"/>
            <a:ext cx="3948109" cy="646331"/>
          </a:xfrm>
          <a:prstGeom prst="rect">
            <a:avLst/>
          </a:prstGeom>
        </p:spPr>
        <p:txBody>
          <a:bodyPr wrap="square">
            <a:spAutoFit/>
          </a:bodyPr>
          <a:lstStyle/>
          <a:p>
            <a:r>
              <a:rPr lang="en-IN" dirty="0"/>
              <a:t>Top 5 property maintenance violation cases</a:t>
            </a:r>
            <a:endParaRPr lang="en-US" dirty="0"/>
          </a:p>
        </p:txBody>
      </p:sp>
    </p:spTree>
    <p:extLst>
      <p:ext uri="{BB962C8B-B14F-4D97-AF65-F5344CB8AC3E}">
        <p14:creationId xmlns:p14="http://schemas.microsoft.com/office/powerpoint/2010/main" val="1255147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05425B-0145-497D-9A2F-9CFB6E64DC6C}"/>
              </a:ext>
            </a:extLst>
          </p:cNvPr>
          <p:cNvSpPr>
            <a:spLocks noGrp="1"/>
          </p:cNvSpPr>
          <p:nvPr>
            <p:ph idx="1"/>
          </p:nvPr>
        </p:nvSpPr>
        <p:spPr>
          <a:xfrm>
            <a:off x="615280" y="2192723"/>
            <a:ext cx="3166145" cy="4080890"/>
          </a:xfrm>
        </p:spPr>
        <p:txBody>
          <a:bodyPr>
            <a:noAutofit/>
          </a:bodyPr>
          <a:lstStyle/>
          <a:p>
            <a:r>
              <a:rPr lang="en-US" sz="1400" dirty="0">
                <a:solidFill>
                  <a:srgbClr val="FFFFFF"/>
                </a:solidFill>
              </a:rPr>
              <a:t>The graphs beside show how each police district are working.</a:t>
            </a:r>
            <a:endParaRPr lang="en-IN" sz="1400" dirty="0">
              <a:solidFill>
                <a:srgbClr val="FFFFFF"/>
              </a:solidFill>
            </a:endParaRPr>
          </a:p>
        </p:txBody>
      </p:sp>
      <p:pic>
        <p:nvPicPr>
          <p:cNvPr id="14" name="Picture 13" descr="A screenshot of a cell phone&#10;&#10;Description automatically generated">
            <a:extLst>
              <a:ext uri="{FF2B5EF4-FFF2-40B4-BE49-F238E27FC236}">
                <a16:creationId xmlns:a16="http://schemas.microsoft.com/office/drawing/2014/main" id="{9A6FCEAC-1924-4EE9-BAE0-CFE21399D14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904929" y="2603254"/>
            <a:ext cx="6730127" cy="2483096"/>
          </a:xfrm>
          <a:prstGeom prst="rect">
            <a:avLst/>
          </a:prstGeom>
          <a:effectLst/>
        </p:spPr>
      </p:pic>
      <p:sp>
        <p:nvSpPr>
          <p:cNvPr id="2" name="Rectangle 1">
            <a:extLst>
              <a:ext uri="{FF2B5EF4-FFF2-40B4-BE49-F238E27FC236}">
                <a16:creationId xmlns:a16="http://schemas.microsoft.com/office/drawing/2014/main" id="{F3AB6209-F6A5-4F7F-B43E-47EF6B4ECD8A}"/>
              </a:ext>
            </a:extLst>
          </p:cNvPr>
          <p:cNvSpPr/>
          <p:nvPr/>
        </p:nvSpPr>
        <p:spPr>
          <a:xfrm>
            <a:off x="0" y="542364"/>
            <a:ext cx="3948109" cy="369332"/>
          </a:xfrm>
          <a:prstGeom prst="rect">
            <a:avLst/>
          </a:prstGeom>
        </p:spPr>
        <p:txBody>
          <a:bodyPr wrap="square">
            <a:spAutoFit/>
          </a:bodyPr>
          <a:lstStyle/>
          <a:p>
            <a:r>
              <a:rPr lang="en-IN" dirty="0"/>
              <a:t>Police Jurisdiction analysis </a:t>
            </a:r>
            <a:endParaRPr lang="en-US" dirty="0"/>
          </a:p>
        </p:txBody>
      </p:sp>
    </p:spTree>
    <p:extLst>
      <p:ext uri="{BB962C8B-B14F-4D97-AF65-F5344CB8AC3E}">
        <p14:creationId xmlns:p14="http://schemas.microsoft.com/office/powerpoint/2010/main" val="2309306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DE7F33-3E13-4C0A-BE9E-829DFD4BC512}"/>
              </a:ext>
            </a:extLst>
          </p:cNvPr>
          <p:cNvSpPr>
            <a:spLocks noGrp="1"/>
          </p:cNvSpPr>
          <p:nvPr>
            <p:ph idx="1"/>
          </p:nvPr>
        </p:nvSpPr>
        <p:spPr>
          <a:xfrm>
            <a:off x="574718" y="2254776"/>
            <a:ext cx="3104751" cy="2931307"/>
          </a:xfrm>
        </p:spPr>
        <p:txBody>
          <a:bodyPr>
            <a:normAutofit fontScale="92500" lnSpcReduction="10000"/>
          </a:bodyPr>
          <a:lstStyle/>
          <a:p>
            <a:r>
              <a:rPr lang="en-US" dirty="0"/>
              <a:t>It is clear from the below hand drawn diagram that all the </a:t>
            </a:r>
            <a:r>
              <a:rPr lang="en-US" dirty="0" err="1"/>
              <a:t>zipcoded</a:t>
            </a:r>
            <a:r>
              <a:rPr lang="en-US" dirty="0"/>
              <a:t> areas where violations takes place the most are the ones that lies next to one another and right next to </a:t>
            </a:r>
            <a:r>
              <a:rPr lang="en-US" dirty="0" err="1"/>
              <a:t>troost</a:t>
            </a:r>
            <a:r>
              <a:rPr lang="en-US" dirty="0"/>
              <a:t> avenue.</a:t>
            </a:r>
          </a:p>
          <a:p>
            <a:pPr marL="0" indent="0">
              <a:buNone/>
            </a:pPr>
            <a:endParaRPr lang="en-US" dirty="0"/>
          </a:p>
          <a:p>
            <a:endParaRPr lang="en-IN" sz="1600" dirty="0"/>
          </a:p>
        </p:txBody>
      </p:sp>
      <p:pic>
        <p:nvPicPr>
          <p:cNvPr id="10" name="Picture 9" descr="A screenshot of a cell phone&#10;&#10;Description automatically generated">
            <a:extLst>
              <a:ext uri="{FF2B5EF4-FFF2-40B4-BE49-F238E27FC236}">
                <a16:creationId xmlns:a16="http://schemas.microsoft.com/office/drawing/2014/main" id="{BF9C3702-F56A-4949-A8EC-F76677D001E1}"/>
              </a:ext>
            </a:extLst>
          </p:cNvPr>
          <p:cNvPicPr/>
          <p:nvPr/>
        </p:nvPicPr>
        <p:blipFill>
          <a:blip r:embed="rId2">
            <a:extLst>
              <a:ext uri="{28A0092B-C50C-407E-A947-70E740481C1C}">
                <a14:useLocalDpi xmlns:a14="http://schemas.microsoft.com/office/drawing/2010/main" val="0"/>
              </a:ext>
            </a:extLst>
          </a:blip>
          <a:stretch>
            <a:fillRect/>
          </a:stretch>
        </p:blipFill>
        <p:spPr>
          <a:xfrm>
            <a:off x="9684978" y="2555541"/>
            <a:ext cx="2234251" cy="2259545"/>
          </a:xfrm>
          <a:prstGeom prst="rect">
            <a:avLst/>
          </a:prstGeom>
          <a:effectLst/>
        </p:spPr>
      </p:pic>
      <p:pic>
        <p:nvPicPr>
          <p:cNvPr id="4" name="Picture 3" descr="A picture containing text, map&#10;&#10;Description automatically generated">
            <a:extLst>
              <a:ext uri="{FF2B5EF4-FFF2-40B4-BE49-F238E27FC236}">
                <a16:creationId xmlns:a16="http://schemas.microsoft.com/office/drawing/2014/main" id="{4E6096DD-767D-428C-94C9-F92049A5C453}"/>
              </a:ext>
            </a:extLst>
          </p:cNvPr>
          <p:cNvPicPr/>
          <p:nvPr/>
        </p:nvPicPr>
        <p:blipFill>
          <a:blip r:embed="rId3">
            <a:extLst>
              <a:ext uri="{28A0092B-C50C-407E-A947-70E740481C1C}">
                <a14:useLocalDpi xmlns:a14="http://schemas.microsoft.com/office/drawing/2010/main" val="0"/>
              </a:ext>
            </a:extLst>
          </a:blip>
          <a:stretch>
            <a:fillRect/>
          </a:stretch>
        </p:blipFill>
        <p:spPr>
          <a:xfrm>
            <a:off x="4702809" y="2280069"/>
            <a:ext cx="4728018" cy="2859143"/>
          </a:xfrm>
          <a:prstGeom prst="rect">
            <a:avLst/>
          </a:prstGeom>
          <a:effectLst/>
        </p:spPr>
      </p:pic>
      <p:sp>
        <p:nvSpPr>
          <p:cNvPr id="2" name="Rectangle 1">
            <a:extLst>
              <a:ext uri="{FF2B5EF4-FFF2-40B4-BE49-F238E27FC236}">
                <a16:creationId xmlns:a16="http://schemas.microsoft.com/office/drawing/2014/main" id="{AE244DD8-B92B-45CC-AA30-606110B6BF90}"/>
              </a:ext>
            </a:extLst>
          </p:cNvPr>
          <p:cNvSpPr/>
          <p:nvPr/>
        </p:nvSpPr>
        <p:spPr>
          <a:xfrm>
            <a:off x="225574" y="752947"/>
            <a:ext cx="3803038" cy="369332"/>
          </a:xfrm>
          <a:prstGeom prst="rect">
            <a:avLst/>
          </a:prstGeom>
        </p:spPr>
        <p:txBody>
          <a:bodyPr wrap="square">
            <a:spAutoFit/>
          </a:bodyPr>
          <a:lstStyle/>
          <a:p>
            <a:r>
              <a:rPr lang="en-IN" dirty="0"/>
              <a:t>Top  zip codes</a:t>
            </a:r>
            <a:endParaRPr lang="en-US" dirty="0"/>
          </a:p>
        </p:txBody>
      </p:sp>
    </p:spTree>
    <p:extLst>
      <p:ext uri="{BB962C8B-B14F-4D97-AF65-F5344CB8AC3E}">
        <p14:creationId xmlns:p14="http://schemas.microsoft.com/office/powerpoint/2010/main" val="2613450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03FE-B71B-4115-8904-F86D8ED5EBB7}"/>
              </a:ext>
            </a:extLst>
          </p:cNvPr>
          <p:cNvSpPr>
            <a:spLocks noGrp="1"/>
          </p:cNvSpPr>
          <p:nvPr>
            <p:ph type="title"/>
          </p:nvPr>
        </p:nvSpPr>
        <p:spPr>
          <a:xfrm>
            <a:off x="645130" y="452718"/>
            <a:ext cx="9404723" cy="1400530"/>
          </a:xfrm>
        </p:spPr>
        <p:txBody>
          <a:bodyPr/>
          <a:lstStyle/>
          <a:p>
            <a:r>
              <a:rPr lang="en-IN" dirty="0"/>
              <a:t>DEMOGRAPHICS OF CRIMES (LANDMARKS)</a:t>
            </a:r>
          </a:p>
        </p:txBody>
      </p:sp>
      <p:sp>
        <p:nvSpPr>
          <p:cNvPr id="3" name="Content Placeholder 2">
            <a:extLst>
              <a:ext uri="{FF2B5EF4-FFF2-40B4-BE49-F238E27FC236}">
                <a16:creationId xmlns:a16="http://schemas.microsoft.com/office/drawing/2014/main" id="{4B7376CB-CC18-41C9-BD6B-AD3495AC0FDB}"/>
              </a:ext>
            </a:extLst>
          </p:cNvPr>
          <p:cNvSpPr>
            <a:spLocks noGrp="1"/>
          </p:cNvSpPr>
          <p:nvPr>
            <p:ph idx="1"/>
          </p:nvPr>
        </p:nvSpPr>
        <p:spPr>
          <a:xfrm>
            <a:off x="1103312" y="2052918"/>
            <a:ext cx="8946541" cy="4195481"/>
          </a:xfrm>
        </p:spPr>
        <p:txBody>
          <a:bodyPr/>
          <a:lstStyle/>
          <a:p>
            <a:pPr marL="0" indent="0">
              <a:buNone/>
            </a:pPr>
            <a:r>
              <a:rPr lang="en-US" dirty="0"/>
              <a:t>The following demographics are considered for analyzing the data, </a:t>
            </a:r>
          </a:p>
          <a:p>
            <a:pPr lvl="0"/>
            <a:r>
              <a:rPr lang="en-US" dirty="0"/>
              <a:t>Gender</a:t>
            </a:r>
          </a:p>
          <a:p>
            <a:pPr lvl="0"/>
            <a:r>
              <a:rPr lang="en-US" dirty="0"/>
              <a:t>Race</a:t>
            </a:r>
          </a:p>
          <a:p>
            <a:pPr lvl="0"/>
            <a:r>
              <a:rPr lang="en-US" dirty="0"/>
              <a:t>Firearm usage</a:t>
            </a:r>
          </a:p>
          <a:p>
            <a:pPr marL="0" indent="0">
              <a:buNone/>
            </a:pPr>
            <a:endParaRPr lang="en-IN" dirty="0"/>
          </a:p>
        </p:txBody>
      </p:sp>
    </p:spTree>
    <p:extLst>
      <p:ext uri="{BB962C8B-B14F-4D97-AF65-F5344CB8AC3E}">
        <p14:creationId xmlns:p14="http://schemas.microsoft.com/office/powerpoint/2010/main" val="3507780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53DDDB-835E-45C0-8FE9-14B5EF2D8742}"/>
              </a:ext>
            </a:extLst>
          </p:cNvPr>
          <p:cNvSpPr>
            <a:spLocks noGrp="1"/>
          </p:cNvSpPr>
          <p:nvPr>
            <p:ph idx="1"/>
          </p:nvPr>
        </p:nvSpPr>
        <p:spPr>
          <a:xfrm>
            <a:off x="617599" y="2425186"/>
            <a:ext cx="3108057" cy="2947415"/>
          </a:xfrm>
        </p:spPr>
        <p:txBody>
          <a:bodyPr>
            <a:normAutofit/>
          </a:bodyPr>
          <a:lstStyle/>
          <a:p>
            <a:r>
              <a:rPr lang="en-US" dirty="0"/>
              <a:t>It can be seen from the below graph that over the decade, involvement of males in committing these crimes is high that the other gender.</a:t>
            </a:r>
          </a:p>
          <a:p>
            <a:endParaRPr lang="en-IN" sz="1400" dirty="0">
              <a:solidFill>
                <a:srgbClr val="FFFFFF"/>
              </a:solidFill>
            </a:endParaRPr>
          </a:p>
        </p:txBody>
      </p:sp>
      <p:pic>
        <p:nvPicPr>
          <p:cNvPr id="5" name="Picture 4" descr="A screenshot of a cell phone&#10;&#10;Description automatically generated">
            <a:extLst>
              <a:ext uri="{FF2B5EF4-FFF2-40B4-BE49-F238E27FC236}">
                <a16:creationId xmlns:a16="http://schemas.microsoft.com/office/drawing/2014/main" id="{02FE1C5D-10C0-44AA-AE96-BE8129ACB17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916980" y="2306586"/>
            <a:ext cx="6955290" cy="2821223"/>
          </a:xfrm>
          <a:prstGeom prst="rect">
            <a:avLst/>
          </a:prstGeom>
          <a:effectLst/>
        </p:spPr>
      </p:pic>
      <p:sp>
        <p:nvSpPr>
          <p:cNvPr id="2" name="Rectangle 1">
            <a:extLst>
              <a:ext uri="{FF2B5EF4-FFF2-40B4-BE49-F238E27FC236}">
                <a16:creationId xmlns:a16="http://schemas.microsoft.com/office/drawing/2014/main" id="{DF4FA942-5EF6-4FC9-BA30-74009DDC270D}"/>
              </a:ext>
            </a:extLst>
          </p:cNvPr>
          <p:cNvSpPr/>
          <p:nvPr/>
        </p:nvSpPr>
        <p:spPr>
          <a:xfrm>
            <a:off x="469069" y="624967"/>
            <a:ext cx="3692241" cy="646331"/>
          </a:xfrm>
          <a:prstGeom prst="rect">
            <a:avLst/>
          </a:prstGeom>
        </p:spPr>
        <p:txBody>
          <a:bodyPr wrap="square">
            <a:spAutoFit/>
          </a:bodyPr>
          <a:lstStyle/>
          <a:p>
            <a:r>
              <a:rPr lang="en-IN" dirty="0"/>
              <a:t>Involvement in crimes based on gender</a:t>
            </a:r>
            <a:endParaRPr lang="en-US" dirty="0"/>
          </a:p>
        </p:txBody>
      </p:sp>
    </p:spTree>
    <p:extLst>
      <p:ext uri="{BB962C8B-B14F-4D97-AF65-F5344CB8AC3E}">
        <p14:creationId xmlns:p14="http://schemas.microsoft.com/office/powerpoint/2010/main" val="493590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creenshot&#10;&#10;Description automatically generated">
            <a:extLst>
              <a:ext uri="{FF2B5EF4-FFF2-40B4-BE49-F238E27FC236}">
                <a16:creationId xmlns:a16="http://schemas.microsoft.com/office/drawing/2014/main" id="{B00CF139-2073-4052-800B-B0B79B92EF0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295543" y="2362247"/>
            <a:ext cx="6924474" cy="2410625"/>
          </a:xfrm>
          <a:prstGeom prst="rect">
            <a:avLst/>
          </a:prstGeom>
          <a:effectLst/>
        </p:spPr>
      </p:pic>
      <p:sp>
        <p:nvSpPr>
          <p:cNvPr id="2" name="Rectangle 1">
            <a:extLst>
              <a:ext uri="{FF2B5EF4-FFF2-40B4-BE49-F238E27FC236}">
                <a16:creationId xmlns:a16="http://schemas.microsoft.com/office/drawing/2014/main" id="{4207A884-59C8-4050-95AD-0BFAB8839F0B}"/>
              </a:ext>
            </a:extLst>
          </p:cNvPr>
          <p:cNvSpPr/>
          <p:nvPr/>
        </p:nvSpPr>
        <p:spPr>
          <a:xfrm>
            <a:off x="195221" y="456310"/>
            <a:ext cx="3752888" cy="923330"/>
          </a:xfrm>
          <a:prstGeom prst="rect">
            <a:avLst/>
          </a:prstGeom>
        </p:spPr>
        <p:txBody>
          <a:bodyPr wrap="square">
            <a:spAutoFit/>
          </a:bodyPr>
          <a:lstStyle/>
          <a:p>
            <a:r>
              <a:rPr lang="en-IN" dirty="0"/>
              <a:t>Involvement in crimes based on gender (Cont.)</a:t>
            </a:r>
            <a:endParaRPr lang="en-US" dirty="0"/>
          </a:p>
          <a:p>
            <a:endParaRPr lang="en-US" dirty="0"/>
          </a:p>
        </p:txBody>
      </p:sp>
      <p:sp>
        <p:nvSpPr>
          <p:cNvPr id="5" name="Rectangle 4">
            <a:extLst>
              <a:ext uri="{FF2B5EF4-FFF2-40B4-BE49-F238E27FC236}">
                <a16:creationId xmlns:a16="http://schemas.microsoft.com/office/drawing/2014/main" id="{1610DA63-5109-48DD-94A1-2902E8C1D00C}"/>
              </a:ext>
            </a:extLst>
          </p:cNvPr>
          <p:cNvSpPr/>
          <p:nvPr/>
        </p:nvSpPr>
        <p:spPr>
          <a:xfrm>
            <a:off x="452760" y="2467992"/>
            <a:ext cx="3373515" cy="1754326"/>
          </a:xfrm>
          <a:prstGeom prst="rect">
            <a:avLst/>
          </a:prstGeom>
        </p:spPr>
        <p:txBody>
          <a:bodyPr wrap="square">
            <a:spAutoFit/>
          </a:bodyPr>
          <a:lstStyle/>
          <a:p>
            <a:pPr marL="285750" indent="-285750">
              <a:buFont typeface="Wingdings" panose="05000000000000000000" pitchFamily="2" charset="2"/>
              <a:buChar char="Ø"/>
            </a:pPr>
            <a:r>
              <a:rPr lang="en-US" dirty="0"/>
              <a:t>It can be seen from the below graph that over the decade, involvement of males in committing these crimes is high that the other gender.</a:t>
            </a:r>
          </a:p>
        </p:txBody>
      </p:sp>
    </p:spTree>
    <p:extLst>
      <p:ext uri="{BB962C8B-B14F-4D97-AF65-F5344CB8AC3E}">
        <p14:creationId xmlns:p14="http://schemas.microsoft.com/office/powerpoint/2010/main" val="3815895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4CAF9E-6750-4283-AF0C-57C81CF0036B}"/>
              </a:ext>
            </a:extLst>
          </p:cNvPr>
          <p:cNvSpPr>
            <a:spLocks noGrp="1"/>
          </p:cNvSpPr>
          <p:nvPr>
            <p:ph idx="1"/>
          </p:nvPr>
        </p:nvSpPr>
        <p:spPr>
          <a:xfrm>
            <a:off x="643855" y="2417962"/>
            <a:ext cx="3108057" cy="2947415"/>
          </a:xfrm>
        </p:spPr>
        <p:txBody>
          <a:bodyPr>
            <a:normAutofit fontScale="85000" lnSpcReduction="10000"/>
          </a:bodyPr>
          <a:lstStyle/>
          <a:p>
            <a:r>
              <a:rPr lang="en-US" dirty="0"/>
              <a:t>From the below graph, interesting analysis has been drawn. Although involvement of people of color is high over the years their involvement has been decreasing over the years as opposed to certain preconceived notions.</a:t>
            </a:r>
          </a:p>
          <a:p>
            <a:pPr marL="0" indent="0">
              <a:buNone/>
            </a:pPr>
            <a:endParaRPr lang="en-IN" sz="1400" dirty="0">
              <a:solidFill>
                <a:srgbClr val="FFFFFF"/>
              </a:solidFill>
            </a:endParaRPr>
          </a:p>
        </p:txBody>
      </p:sp>
      <p:pic>
        <p:nvPicPr>
          <p:cNvPr id="4" name="Picture 3" descr="A close up of a map&#10;&#10;Description automatically generated">
            <a:extLst>
              <a:ext uri="{FF2B5EF4-FFF2-40B4-BE49-F238E27FC236}">
                <a16:creationId xmlns:a16="http://schemas.microsoft.com/office/drawing/2014/main" id="{AA11CB70-B10F-4DE1-B19F-F8AFA779C06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916129" y="2527686"/>
            <a:ext cx="6867324" cy="2505875"/>
          </a:xfrm>
          <a:prstGeom prst="rect">
            <a:avLst/>
          </a:prstGeom>
          <a:effectLst/>
        </p:spPr>
      </p:pic>
      <p:sp>
        <p:nvSpPr>
          <p:cNvPr id="2" name="Rectangle 1">
            <a:extLst>
              <a:ext uri="{FF2B5EF4-FFF2-40B4-BE49-F238E27FC236}">
                <a16:creationId xmlns:a16="http://schemas.microsoft.com/office/drawing/2014/main" id="{8B143B18-B2D0-46B6-AD36-BD26CF722922}"/>
              </a:ext>
            </a:extLst>
          </p:cNvPr>
          <p:cNvSpPr/>
          <p:nvPr/>
        </p:nvSpPr>
        <p:spPr>
          <a:xfrm>
            <a:off x="204185" y="571500"/>
            <a:ext cx="3435486" cy="646331"/>
          </a:xfrm>
          <a:prstGeom prst="rect">
            <a:avLst/>
          </a:prstGeom>
        </p:spPr>
        <p:txBody>
          <a:bodyPr wrap="square">
            <a:spAutoFit/>
          </a:bodyPr>
          <a:lstStyle/>
          <a:p>
            <a:r>
              <a:rPr lang="en-IN" dirty="0"/>
              <a:t>Involvement in crimes based on race</a:t>
            </a:r>
            <a:endParaRPr lang="en-US" dirty="0"/>
          </a:p>
        </p:txBody>
      </p:sp>
    </p:spTree>
    <p:extLst>
      <p:ext uri="{BB962C8B-B14F-4D97-AF65-F5344CB8AC3E}">
        <p14:creationId xmlns:p14="http://schemas.microsoft.com/office/powerpoint/2010/main" val="3005650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63434"/>
          </a:xfrm>
        </p:spPr>
        <p:txBody>
          <a:bodyPr/>
          <a:lstStyle/>
          <a:p>
            <a:r>
              <a:rPr lang="en-US" dirty="0"/>
              <a:t>Content</a:t>
            </a:r>
          </a:p>
        </p:txBody>
      </p:sp>
      <p:sp>
        <p:nvSpPr>
          <p:cNvPr id="3" name="Content Placeholder 2"/>
          <p:cNvSpPr>
            <a:spLocks noGrp="1"/>
          </p:cNvSpPr>
          <p:nvPr>
            <p:ph idx="1"/>
          </p:nvPr>
        </p:nvSpPr>
        <p:spPr>
          <a:xfrm>
            <a:off x="646111" y="2052918"/>
            <a:ext cx="9403743" cy="4195481"/>
          </a:xfrm>
        </p:spPr>
        <p:txBody>
          <a:bodyPr/>
          <a:lstStyle/>
          <a:p>
            <a:r>
              <a:rPr lang="en-US" dirty="0"/>
              <a:t>Introduction</a:t>
            </a:r>
          </a:p>
          <a:p>
            <a:r>
              <a:rPr lang="en-US" dirty="0"/>
              <a:t>Platform/Tools/Languages involved</a:t>
            </a:r>
          </a:p>
          <a:p>
            <a:r>
              <a:rPr lang="en-US" dirty="0"/>
              <a:t>Visualizations</a:t>
            </a:r>
          </a:p>
          <a:p>
            <a:pPr marL="0" indent="0">
              <a:buNone/>
            </a:pPr>
            <a:endParaRPr lang="en-US" dirty="0"/>
          </a:p>
          <a:p>
            <a:pPr marL="0" indent="0">
              <a:buNone/>
            </a:pPr>
            <a:br>
              <a:rPr lang="en-US" dirty="0"/>
            </a:br>
            <a:endParaRPr lang="en-US" dirty="0"/>
          </a:p>
        </p:txBody>
      </p:sp>
    </p:spTree>
    <p:extLst>
      <p:ext uri="{BB962C8B-B14F-4D97-AF65-F5344CB8AC3E}">
        <p14:creationId xmlns:p14="http://schemas.microsoft.com/office/powerpoint/2010/main" val="1775033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8CFB56-33BC-473A-85F7-E9DCA9BB3D48}"/>
              </a:ext>
            </a:extLst>
          </p:cNvPr>
          <p:cNvSpPr>
            <a:spLocks noGrp="1"/>
          </p:cNvSpPr>
          <p:nvPr>
            <p:ph idx="1"/>
          </p:nvPr>
        </p:nvSpPr>
        <p:spPr>
          <a:xfrm>
            <a:off x="643855" y="2149023"/>
            <a:ext cx="3108057" cy="2947415"/>
          </a:xfrm>
        </p:spPr>
        <p:txBody>
          <a:bodyPr>
            <a:normAutofit/>
          </a:bodyPr>
          <a:lstStyle/>
          <a:p>
            <a:r>
              <a:rPr lang="en-US" sz="1400" dirty="0">
                <a:solidFill>
                  <a:srgbClr val="FFFFFF"/>
                </a:solidFill>
              </a:rPr>
              <a:t>Unknown category tops the most in all three categories (arrested, suspected and victims) followed by Black category. Opposing conventional opinions, Black victims are high compared to white and other races.</a:t>
            </a:r>
            <a:endParaRPr lang="en-IN" sz="1400" dirty="0">
              <a:solidFill>
                <a:srgbClr val="FFFFFF"/>
              </a:solidFill>
            </a:endParaRPr>
          </a:p>
          <a:p>
            <a:pPr marL="0" indent="0">
              <a:buNone/>
            </a:pPr>
            <a:endParaRPr lang="en-IN" sz="1400" dirty="0">
              <a:solidFill>
                <a:srgbClr val="FFFFFF"/>
              </a:solidFill>
            </a:endParaRPr>
          </a:p>
        </p:txBody>
      </p:sp>
      <p:pic>
        <p:nvPicPr>
          <p:cNvPr id="4" name="Picture 3" descr="A screenshot of a cell phone&#10;&#10;Description automatically generated">
            <a:extLst>
              <a:ext uri="{FF2B5EF4-FFF2-40B4-BE49-F238E27FC236}">
                <a16:creationId xmlns:a16="http://schemas.microsoft.com/office/drawing/2014/main" id="{6B57D258-A85B-4198-9BF1-D152A55F4D0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916980" y="2612397"/>
            <a:ext cx="6886374" cy="2417651"/>
          </a:xfrm>
          <a:prstGeom prst="rect">
            <a:avLst/>
          </a:prstGeom>
          <a:effectLst/>
        </p:spPr>
      </p:pic>
      <p:sp>
        <p:nvSpPr>
          <p:cNvPr id="2" name="Rectangle 1">
            <a:extLst>
              <a:ext uri="{FF2B5EF4-FFF2-40B4-BE49-F238E27FC236}">
                <a16:creationId xmlns:a16="http://schemas.microsoft.com/office/drawing/2014/main" id="{68699C66-6A38-4CA5-A6EC-F51E809CAF8D}"/>
              </a:ext>
            </a:extLst>
          </p:cNvPr>
          <p:cNvSpPr/>
          <p:nvPr/>
        </p:nvSpPr>
        <p:spPr>
          <a:xfrm>
            <a:off x="0" y="520514"/>
            <a:ext cx="3948109" cy="646331"/>
          </a:xfrm>
          <a:prstGeom prst="rect">
            <a:avLst/>
          </a:prstGeom>
        </p:spPr>
        <p:txBody>
          <a:bodyPr wrap="square">
            <a:spAutoFit/>
          </a:bodyPr>
          <a:lstStyle/>
          <a:p>
            <a:r>
              <a:rPr lang="en-IN" dirty="0"/>
              <a:t>Involvement in crimes based on race (Cont.)</a:t>
            </a:r>
            <a:endParaRPr lang="en-US" dirty="0"/>
          </a:p>
        </p:txBody>
      </p:sp>
    </p:spTree>
    <p:extLst>
      <p:ext uri="{BB962C8B-B14F-4D97-AF65-F5344CB8AC3E}">
        <p14:creationId xmlns:p14="http://schemas.microsoft.com/office/powerpoint/2010/main" val="1210842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C4FED7-D940-44B4-AF9F-840D99BA0D3C}"/>
              </a:ext>
            </a:extLst>
          </p:cNvPr>
          <p:cNvSpPr>
            <a:spLocks noGrp="1"/>
          </p:cNvSpPr>
          <p:nvPr>
            <p:ph idx="1"/>
          </p:nvPr>
        </p:nvSpPr>
        <p:spPr>
          <a:xfrm>
            <a:off x="643855" y="2686898"/>
            <a:ext cx="3108057" cy="2947415"/>
          </a:xfrm>
        </p:spPr>
        <p:txBody>
          <a:bodyPr>
            <a:normAutofit/>
          </a:bodyPr>
          <a:lstStyle/>
          <a:p>
            <a:pPr>
              <a:buFont typeface="Wingdings" panose="05000000000000000000" pitchFamily="2" charset="2"/>
              <a:buChar char="Ø"/>
            </a:pPr>
            <a:r>
              <a:rPr lang="en-US" dirty="0"/>
              <a:t>The firearm usage has been analyzed in committing these violations (armed robbery). A fluctuation in the usage of firearms can be seen over the decade.</a:t>
            </a:r>
          </a:p>
          <a:p>
            <a:pPr marL="0" indent="0">
              <a:buNone/>
            </a:pPr>
            <a:endParaRPr lang="en-IN" sz="1400" dirty="0">
              <a:solidFill>
                <a:srgbClr val="FFFFFF"/>
              </a:solidFill>
            </a:endParaRPr>
          </a:p>
        </p:txBody>
      </p:sp>
      <p:pic>
        <p:nvPicPr>
          <p:cNvPr id="4" name="Picture 3" descr="A screenshot of a cell phone&#10;&#10;Description automatically generated">
            <a:extLst>
              <a:ext uri="{FF2B5EF4-FFF2-40B4-BE49-F238E27FC236}">
                <a16:creationId xmlns:a16="http://schemas.microsoft.com/office/drawing/2014/main" id="{224A8A2B-9E48-417D-A110-76E88732F520}"/>
              </a:ext>
            </a:extLst>
          </p:cNvPr>
          <p:cNvPicPr/>
          <p:nvPr/>
        </p:nvPicPr>
        <p:blipFill>
          <a:blip r:embed="rId2">
            <a:extLst>
              <a:ext uri="{28A0092B-C50C-407E-A947-70E740481C1C}">
                <a14:useLocalDpi xmlns:a14="http://schemas.microsoft.com/office/drawing/2010/main" val="0"/>
              </a:ext>
            </a:extLst>
          </a:blip>
          <a:stretch>
            <a:fillRect/>
          </a:stretch>
        </p:blipFill>
        <p:spPr>
          <a:xfrm>
            <a:off x="4916980" y="1798163"/>
            <a:ext cx="6848274" cy="3888262"/>
          </a:xfrm>
          <a:prstGeom prst="rect">
            <a:avLst/>
          </a:prstGeom>
          <a:effectLst/>
        </p:spPr>
      </p:pic>
      <p:sp>
        <p:nvSpPr>
          <p:cNvPr id="2" name="Rectangle 1">
            <a:extLst>
              <a:ext uri="{FF2B5EF4-FFF2-40B4-BE49-F238E27FC236}">
                <a16:creationId xmlns:a16="http://schemas.microsoft.com/office/drawing/2014/main" id="{AD1696F8-A1DE-4D43-8596-5F2125D9AC52}"/>
              </a:ext>
            </a:extLst>
          </p:cNvPr>
          <p:cNvSpPr/>
          <p:nvPr/>
        </p:nvSpPr>
        <p:spPr>
          <a:xfrm>
            <a:off x="78680" y="789451"/>
            <a:ext cx="3560991" cy="369332"/>
          </a:xfrm>
          <a:prstGeom prst="rect">
            <a:avLst/>
          </a:prstGeom>
        </p:spPr>
        <p:txBody>
          <a:bodyPr wrap="square">
            <a:spAutoFit/>
          </a:bodyPr>
          <a:lstStyle/>
          <a:p>
            <a:r>
              <a:rPr lang="en-IN" dirty="0"/>
              <a:t>Firearm usage</a:t>
            </a:r>
            <a:endParaRPr lang="en-US" dirty="0"/>
          </a:p>
        </p:txBody>
      </p:sp>
    </p:spTree>
    <p:extLst>
      <p:ext uri="{BB962C8B-B14F-4D97-AF65-F5344CB8AC3E}">
        <p14:creationId xmlns:p14="http://schemas.microsoft.com/office/powerpoint/2010/main" val="2618541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C4FED7-D940-44B4-AF9F-840D99BA0D3C}"/>
              </a:ext>
            </a:extLst>
          </p:cNvPr>
          <p:cNvSpPr>
            <a:spLocks noGrp="1"/>
          </p:cNvSpPr>
          <p:nvPr>
            <p:ph idx="1"/>
          </p:nvPr>
        </p:nvSpPr>
        <p:spPr>
          <a:xfrm>
            <a:off x="643855" y="2686898"/>
            <a:ext cx="3108057" cy="2947415"/>
          </a:xfrm>
        </p:spPr>
        <p:txBody>
          <a:bodyPr>
            <a:normAutofit/>
          </a:bodyPr>
          <a:lstStyle/>
          <a:p>
            <a:r>
              <a:rPr lang="en-IN" sz="1400" dirty="0">
                <a:solidFill>
                  <a:srgbClr val="FFFFFF"/>
                </a:solidFill>
              </a:rPr>
              <a:t>The following is the tabular representation of the median value of household and average household size.</a:t>
            </a:r>
          </a:p>
          <a:p>
            <a:pPr marL="0" indent="0">
              <a:buNone/>
            </a:pPr>
            <a:endParaRPr lang="en-IN" sz="1400" dirty="0">
              <a:solidFill>
                <a:srgbClr val="FFFFFF"/>
              </a:solidFill>
            </a:endParaRPr>
          </a:p>
        </p:txBody>
      </p:sp>
      <p:sp>
        <p:nvSpPr>
          <p:cNvPr id="2" name="Rectangle 1">
            <a:extLst>
              <a:ext uri="{FF2B5EF4-FFF2-40B4-BE49-F238E27FC236}">
                <a16:creationId xmlns:a16="http://schemas.microsoft.com/office/drawing/2014/main" id="{AD1696F8-A1DE-4D43-8596-5F2125D9AC52}"/>
              </a:ext>
            </a:extLst>
          </p:cNvPr>
          <p:cNvSpPr/>
          <p:nvPr/>
        </p:nvSpPr>
        <p:spPr>
          <a:xfrm>
            <a:off x="190921" y="685680"/>
            <a:ext cx="3560991" cy="369332"/>
          </a:xfrm>
          <a:prstGeom prst="rect">
            <a:avLst/>
          </a:prstGeom>
        </p:spPr>
        <p:txBody>
          <a:bodyPr wrap="square">
            <a:spAutoFit/>
          </a:bodyPr>
          <a:lstStyle/>
          <a:p>
            <a:r>
              <a:rPr lang="en-IN" dirty="0"/>
              <a:t>Housing Characteristics</a:t>
            </a:r>
            <a:endParaRPr lang="en-US" dirty="0"/>
          </a:p>
        </p:txBody>
      </p:sp>
      <p:pic>
        <p:nvPicPr>
          <p:cNvPr id="6" name="Picture 5" descr="A screenshot of a cell phone&#10;&#10;Description automatically generated">
            <a:extLst>
              <a:ext uri="{FF2B5EF4-FFF2-40B4-BE49-F238E27FC236}">
                <a16:creationId xmlns:a16="http://schemas.microsoft.com/office/drawing/2014/main" id="{1A042C10-B3D1-4983-8928-5F359AF2E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5912" y="1573331"/>
            <a:ext cx="6919560" cy="4587638"/>
          </a:xfrm>
          <a:prstGeom prst="rect">
            <a:avLst/>
          </a:prstGeom>
        </p:spPr>
      </p:pic>
    </p:spTree>
    <p:extLst>
      <p:ext uri="{BB962C8B-B14F-4D97-AF65-F5344CB8AC3E}">
        <p14:creationId xmlns:p14="http://schemas.microsoft.com/office/powerpoint/2010/main" val="13438587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C4FED7-D940-44B4-AF9F-840D99BA0D3C}"/>
              </a:ext>
            </a:extLst>
          </p:cNvPr>
          <p:cNvSpPr>
            <a:spLocks noGrp="1"/>
          </p:cNvSpPr>
          <p:nvPr>
            <p:ph idx="1"/>
          </p:nvPr>
        </p:nvSpPr>
        <p:spPr>
          <a:xfrm>
            <a:off x="643855" y="2686898"/>
            <a:ext cx="3108057" cy="2947415"/>
          </a:xfrm>
        </p:spPr>
        <p:txBody>
          <a:bodyPr>
            <a:normAutofit/>
          </a:bodyPr>
          <a:lstStyle/>
          <a:p>
            <a:r>
              <a:rPr lang="en-IN" sz="1400" dirty="0">
                <a:solidFill>
                  <a:srgbClr val="FFFFFF"/>
                </a:solidFill>
              </a:rPr>
              <a:t>It can be clearly seen that the areas where landmark crimes are reported the most are the places that lies below the median house value in KC.</a:t>
            </a:r>
          </a:p>
          <a:p>
            <a:endParaRPr lang="en-IN" sz="1400" dirty="0">
              <a:solidFill>
                <a:srgbClr val="FFFFFF"/>
              </a:solidFill>
            </a:endParaRPr>
          </a:p>
          <a:p>
            <a:pPr marL="0" indent="0">
              <a:buNone/>
            </a:pPr>
            <a:endParaRPr lang="en-IN" sz="1400" dirty="0">
              <a:solidFill>
                <a:srgbClr val="FFFFFF"/>
              </a:solidFill>
            </a:endParaRPr>
          </a:p>
        </p:txBody>
      </p:sp>
      <p:sp>
        <p:nvSpPr>
          <p:cNvPr id="2" name="Rectangle 1">
            <a:extLst>
              <a:ext uri="{FF2B5EF4-FFF2-40B4-BE49-F238E27FC236}">
                <a16:creationId xmlns:a16="http://schemas.microsoft.com/office/drawing/2014/main" id="{AD1696F8-A1DE-4D43-8596-5F2125D9AC52}"/>
              </a:ext>
            </a:extLst>
          </p:cNvPr>
          <p:cNvSpPr/>
          <p:nvPr/>
        </p:nvSpPr>
        <p:spPr>
          <a:xfrm>
            <a:off x="78680" y="789451"/>
            <a:ext cx="3560991" cy="369332"/>
          </a:xfrm>
          <a:prstGeom prst="rect">
            <a:avLst/>
          </a:prstGeom>
        </p:spPr>
        <p:txBody>
          <a:bodyPr wrap="square">
            <a:spAutoFit/>
          </a:bodyPr>
          <a:lstStyle/>
          <a:p>
            <a:r>
              <a:rPr lang="en-IN" dirty="0"/>
              <a:t>Housing Characteristics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40BE2E83-4354-4636-82BD-F7EA781F0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788" y="1626702"/>
            <a:ext cx="6298411" cy="4507398"/>
          </a:xfrm>
          <a:prstGeom prst="rect">
            <a:avLst/>
          </a:prstGeom>
        </p:spPr>
      </p:pic>
    </p:spTree>
    <p:extLst>
      <p:ext uri="{BB962C8B-B14F-4D97-AF65-F5344CB8AC3E}">
        <p14:creationId xmlns:p14="http://schemas.microsoft.com/office/powerpoint/2010/main" val="3710809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01643-0DB7-467A-A715-3FFC70B83A23}"/>
              </a:ext>
            </a:extLst>
          </p:cNvPr>
          <p:cNvSpPr>
            <a:spLocks noGrp="1"/>
          </p:cNvSpPr>
          <p:nvPr>
            <p:ph type="title"/>
          </p:nvPr>
        </p:nvSpPr>
        <p:spPr>
          <a:xfrm>
            <a:off x="547500" y="2218765"/>
            <a:ext cx="9404723" cy="2093258"/>
          </a:xfrm>
        </p:spPr>
        <p:txBody>
          <a:bodyPr/>
          <a:lstStyle/>
          <a:p>
            <a:r>
              <a:rPr lang="en-US" sz="4400" dirty="0">
                <a:solidFill>
                  <a:srgbClr val="EBEBEB"/>
                </a:solidFill>
              </a:rPr>
              <a:t>NEW YORK CITY LANDMARK ISSUES DATA VISUALIZATIONS</a:t>
            </a:r>
            <a:endParaRPr lang="en-IN" dirty="0"/>
          </a:p>
        </p:txBody>
      </p:sp>
    </p:spTree>
    <p:extLst>
      <p:ext uri="{BB962C8B-B14F-4D97-AF65-F5344CB8AC3E}">
        <p14:creationId xmlns:p14="http://schemas.microsoft.com/office/powerpoint/2010/main" val="924960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CF3906-5F6C-4CBD-9832-5857589FC9AE}"/>
              </a:ext>
            </a:extLst>
          </p:cNvPr>
          <p:cNvSpPr>
            <a:spLocks noGrp="1"/>
          </p:cNvSpPr>
          <p:nvPr>
            <p:ph idx="1"/>
          </p:nvPr>
        </p:nvSpPr>
        <p:spPr>
          <a:xfrm>
            <a:off x="643855" y="2570353"/>
            <a:ext cx="3108057" cy="2947415"/>
          </a:xfrm>
        </p:spPr>
        <p:txBody>
          <a:bodyPr>
            <a:normAutofit/>
          </a:bodyPr>
          <a:lstStyle/>
          <a:p>
            <a:r>
              <a:rPr lang="en-US" sz="1400" dirty="0">
                <a:solidFill>
                  <a:srgbClr val="FFFFFF"/>
                </a:solidFill>
              </a:rPr>
              <a:t>In NYC, Brooklyn is the place with a large number of filed cases.</a:t>
            </a:r>
            <a:endParaRPr lang="en-IN" sz="1400" dirty="0">
              <a:solidFill>
                <a:srgbClr val="FFFFFF"/>
              </a:solidFill>
            </a:endParaRPr>
          </a:p>
        </p:txBody>
      </p:sp>
      <p:pic>
        <p:nvPicPr>
          <p:cNvPr id="4" name="Picture 3" descr="A screenshot of a cell phone&#10;&#10;Description automatically generated">
            <a:extLst>
              <a:ext uri="{FF2B5EF4-FFF2-40B4-BE49-F238E27FC236}">
                <a16:creationId xmlns:a16="http://schemas.microsoft.com/office/drawing/2014/main" id="{A769521B-8058-4162-959E-4759D7CC553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728705" y="2017059"/>
            <a:ext cx="7149530" cy="3343835"/>
          </a:xfrm>
          <a:prstGeom prst="rect">
            <a:avLst/>
          </a:prstGeom>
          <a:effectLst/>
        </p:spPr>
      </p:pic>
      <p:sp>
        <p:nvSpPr>
          <p:cNvPr id="2" name="Rectangle 1">
            <a:extLst>
              <a:ext uri="{FF2B5EF4-FFF2-40B4-BE49-F238E27FC236}">
                <a16:creationId xmlns:a16="http://schemas.microsoft.com/office/drawing/2014/main" id="{24FAA1A0-6306-4E30-82C5-A1A552E85246}"/>
              </a:ext>
            </a:extLst>
          </p:cNvPr>
          <p:cNvSpPr/>
          <p:nvPr/>
        </p:nvSpPr>
        <p:spPr>
          <a:xfrm>
            <a:off x="-1" y="571499"/>
            <a:ext cx="3948110" cy="369332"/>
          </a:xfrm>
          <a:prstGeom prst="rect">
            <a:avLst/>
          </a:prstGeom>
        </p:spPr>
        <p:txBody>
          <a:bodyPr wrap="square">
            <a:spAutoFit/>
          </a:bodyPr>
          <a:lstStyle/>
          <a:p>
            <a:r>
              <a:rPr lang="en-US" dirty="0"/>
              <a:t>NYC DATA ANALYSIS</a:t>
            </a:r>
          </a:p>
        </p:txBody>
      </p:sp>
    </p:spTree>
    <p:extLst>
      <p:ext uri="{BB962C8B-B14F-4D97-AF65-F5344CB8AC3E}">
        <p14:creationId xmlns:p14="http://schemas.microsoft.com/office/powerpoint/2010/main" val="977128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D08882-E539-4100-93AF-3EF9070BDC39}"/>
              </a:ext>
            </a:extLst>
          </p:cNvPr>
          <p:cNvSpPr>
            <a:spLocks noGrp="1"/>
          </p:cNvSpPr>
          <p:nvPr>
            <p:ph idx="1"/>
          </p:nvPr>
        </p:nvSpPr>
        <p:spPr>
          <a:xfrm>
            <a:off x="373422" y="2147768"/>
            <a:ext cx="3517454" cy="3480815"/>
          </a:xfrm>
        </p:spPr>
        <p:txBody>
          <a:bodyPr>
            <a:noAutofit/>
          </a:bodyPr>
          <a:lstStyle/>
          <a:p>
            <a:pPr>
              <a:lnSpc>
                <a:spcPct val="90000"/>
              </a:lnSpc>
            </a:pPr>
            <a:r>
              <a:rPr lang="en-US" sz="1600" dirty="0">
                <a:solidFill>
                  <a:srgbClr val="FFFFFF"/>
                </a:solidFill>
              </a:rPr>
              <a:t>Top 5 violation cases filed in NYC are as follows:</a:t>
            </a:r>
          </a:p>
          <a:p>
            <a:pPr lvl="1">
              <a:lnSpc>
                <a:spcPct val="90000"/>
              </a:lnSpc>
            </a:pPr>
            <a:r>
              <a:rPr lang="en-US" sz="1600" dirty="0">
                <a:solidFill>
                  <a:srgbClr val="FFFFFF"/>
                </a:solidFill>
              </a:rPr>
              <a:t>Invalid Registration</a:t>
            </a:r>
          </a:p>
          <a:p>
            <a:pPr lvl="1">
              <a:lnSpc>
                <a:spcPct val="90000"/>
              </a:lnSpc>
            </a:pPr>
            <a:r>
              <a:rPr lang="en-US" sz="1600" dirty="0">
                <a:solidFill>
                  <a:srgbClr val="FFFFFF"/>
                </a:solidFill>
              </a:rPr>
              <a:t>Absence of Carbon Monoxide detecting devices</a:t>
            </a:r>
          </a:p>
          <a:p>
            <a:pPr lvl="1">
              <a:lnSpc>
                <a:spcPct val="90000"/>
              </a:lnSpc>
            </a:pPr>
            <a:r>
              <a:rPr lang="en-US" sz="1600" dirty="0">
                <a:solidFill>
                  <a:srgbClr val="FFFFFF"/>
                </a:solidFill>
              </a:rPr>
              <a:t>No Janitor Service</a:t>
            </a:r>
          </a:p>
          <a:p>
            <a:pPr lvl="1">
              <a:lnSpc>
                <a:spcPct val="90000"/>
              </a:lnSpc>
            </a:pPr>
            <a:r>
              <a:rPr lang="en-US" sz="1600" dirty="0">
                <a:solidFill>
                  <a:srgbClr val="FFFFFF"/>
                </a:solidFill>
              </a:rPr>
              <a:t>No Adequate lighting</a:t>
            </a:r>
          </a:p>
          <a:p>
            <a:pPr lvl="1">
              <a:lnSpc>
                <a:spcPct val="90000"/>
              </a:lnSpc>
            </a:pPr>
            <a:r>
              <a:rPr lang="en-US" sz="1600" dirty="0">
                <a:solidFill>
                  <a:srgbClr val="FFFFFF"/>
                </a:solidFill>
              </a:rPr>
              <a:t>No hot water</a:t>
            </a:r>
          </a:p>
          <a:p>
            <a:pPr>
              <a:lnSpc>
                <a:spcPct val="90000"/>
              </a:lnSpc>
            </a:pPr>
            <a:r>
              <a:rPr lang="en-US" sz="1600" dirty="0">
                <a:solidFill>
                  <a:srgbClr val="FFFFFF"/>
                </a:solidFill>
              </a:rPr>
              <a:t>Invalid registration tops the most with 74.8% of total property violation cases.</a:t>
            </a:r>
            <a:endParaRPr lang="en-IN" sz="1600" dirty="0">
              <a:solidFill>
                <a:srgbClr val="FFFFFF"/>
              </a:solidFill>
            </a:endParaRPr>
          </a:p>
        </p:txBody>
      </p:sp>
      <p:pic>
        <p:nvPicPr>
          <p:cNvPr id="4" name="Picture 3">
            <a:extLst>
              <a:ext uri="{FF2B5EF4-FFF2-40B4-BE49-F238E27FC236}">
                <a16:creationId xmlns:a16="http://schemas.microsoft.com/office/drawing/2014/main" id="{51D155A6-6365-48EA-B8EB-E9EC32745D67}"/>
              </a:ext>
            </a:extLst>
          </p:cNvPr>
          <p:cNvPicPr/>
          <p:nvPr/>
        </p:nvPicPr>
        <p:blipFill>
          <a:blip r:embed="rId2">
            <a:extLst>
              <a:ext uri="{28A0092B-C50C-407E-A947-70E740481C1C}">
                <a14:useLocalDpi xmlns:a14="http://schemas.microsoft.com/office/drawing/2010/main" val="0"/>
              </a:ext>
            </a:extLst>
          </a:blip>
          <a:stretch>
            <a:fillRect/>
          </a:stretch>
        </p:blipFill>
        <p:spPr>
          <a:xfrm>
            <a:off x="4791591" y="2033354"/>
            <a:ext cx="6770127" cy="3709641"/>
          </a:xfrm>
          <a:prstGeom prst="rect">
            <a:avLst/>
          </a:prstGeom>
          <a:effectLst/>
        </p:spPr>
      </p:pic>
      <p:sp>
        <p:nvSpPr>
          <p:cNvPr id="2" name="Rectangle 1">
            <a:extLst>
              <a:ext uri="{FF2B5EF4-FFF2-40B4-BE49-F238E27FC236}">
                <a16:creationId xmlns:a16="http://schemas.microsoft.com/office/drawing/2014/main" id="{C2F45C17-331B-4982-B052-6FF122EBEBDF}"/>
              </a:ext>
            </a:extLst>
          </p:cNvPr>
          <p:cNvSpPr/>
          <p:nvPr/>
        </p:nvSpPr>
        <p:spPr>
          <a:xfrm>
            <a:off x="138108" y="750719"/>
            <a:ext cx="3810001" cy="369332"/>
          </a:xfrm>
          <a:prstGeom prst="rect">
            <a:avLst/>
          </a:prstGeom>
        </p:spPr>
        <p:txBody>
          <a:bodyPr wrap="square">
            <a:spAutoFit/>
          </a:bodyPr>
          <a:lstStyle/>
          <a:p>
            <a:r>
              <a:rPr lang="en-IN" dirty="0"/>
              <a:t>NYC DATA ANALYSIS</a:t>
            </a:r>
            <a:endParaRPr lang="en-US" dirty="0"/>
          </a:p>
        </p:txBody>
      </p:sp>
    </p:spTree>
    <p:extLst>
      <p:ext uri="{BB962C8B-B14F-4D97-AF65-F5344CB8AC3E}">
        <p14:creationId xmlns:p14="http://schemas.microsoft.com/office/powerpoint/2010/main" val="2577806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43B23F-0866-4B50-B2A2-F025073A4663}"/>
              </a:ext>
            </a:extLst>
          </p:cNvPr>
          <p:cNvSpPr>
            <a:spLocks noGrp="1"/>
          </p:cNvSpPr>
          <p:nvPr>
            <p:ph idx="1"/>
          </p:nvPr>
        </p:nvSpPr>
        <p:spPr>
          <a:xfrm>
            <a:off x="609682" y="2295258"/>
            <a:ext cx="3108057" cy="2947415"/>
          </a:xfrm>
        </p:spPr>
        <p:txBody>
          <a:bodyPr>
            <a:normAutofit/>
          </a:bodyPr>
          <a:lstStyle/>
          <a:p>
            <a:r>
              <a:rPr lang="en-IN" sz="1600" dirty="0">
                <a:solidFill>
                  <a:srgbClr val="FFFFFF"/>
                </a:solidFill>
              </a:rPr>
              <a:t>The same results have been found in NYC just as in KC.</a:t>
            </a:r>
          </a:p>
        </p:txBody>
      </p:sp>
      <p:sp>
        <p:nvSpPr>
          <p:cNvPr id="2" name="Rectangle 1">
            <a:extLst>
              <a:ext uri="{FF2B5EF4-FFF2-40B4-BE49-F238E27FC236}">
                <a16:creationId xmlns:a16="http://schemas.microsoft.com/office/drawing/2014/main" id="{B70055A4-E6B5-4769-AC40-BF0910F4E688}"/>
              </a:ext>
            </a:extLst>
          </p:cNvPr>
          <p:cNvSpPr/>
          <p:nvPr/>
        </p:nvSpPr>
        <p:spPr>
          <a:xfrm>
            <a:off x="70470" y="679930"/>
            <a:ext cx="4090840" cy="369332"/>
          </a:xfrm>
          <a:prstGeom prst="rect">
            <a:avLst/>
          </a:prstGeom>
        </p:spPr>
        <p:txBody>
          <a:bodyPr wrap="square">
            <a:spAutoFit/>
          </a:bodyPr>
          <a:lstStyle/>
          <a:p>
            <a:r>
              <a:rPr lang="en-US" dirty="0"/>
              <a:t>NYC DATA ANALYSIS</a:t>
            </a:r>
          </a:p>
        </p:txBody>
      </p:sp>
      <p:pic>
        <p:nvPicPr>
          <p:cNvPr id="6" name="Picture 5" descr="A screenshot of a cell phone&#10;&#10;Description automatically generated">
            <a:extLst>
              <a:ext uri="{FF2B5EF4-FFF2-40B4-BE49-F238E27FC236}">
                <a16:creationId xmlns:a16="http://schemas.microsoft.com/office/drawing/2014/main" id="{0C9240D7-D719-4385-BA9A-D65732238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2924" y="1340894"/>
            <a:ext cx="6696176" cy="4431255"/>
          </a:xfrm>
          <a:prstGeom prst="rect">
            <a:avLst/>
          </a:prstGeom>
        </p:spPr>
      </p:pic>
    </p:spTree>
    <p:extLst>
      <p:ext uri="{BB962C8B-B14F-4D97-AF65-F5344CB8AC3E}">
        <p14:creationId xmlns:p14="http://schemas.microsoft.com/office/powerpoint/2010/main" val="2932270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43B23F-0866-4B50-B2A2-F025073A4663}"/>
              </a:ext>
            </a:extLst>
          </p:cNvPr>
          <p:cNvSpPr>
            <a:spLocks noGrp="1"/>
          </p:cNvSpPr>
          <p:nvPr>
            <p:ph idx="1"/>
          </p:nvPr>
        </p:nvSpPr>
        <p:spPr>
          <a:xfrm>
            <a:off x="609682" y="2295258"/>
            <a:ext cx="3108057" cy="2947415"/>
          </a:xfrm>
        </p:spPr>
        <p:txBody>
          <a:bodyPr>
            <a:normAutofit/>
          </a:bodyPr>
          <a:lstStyle/>
          <a:p>
            <a:r>
              <a:rPr lang="en-IN" sz="1600" dirty="0">
                <a:solidFill>
                  <a:srgbClr val="FFFFFF"/>
                </a:solidFill>
              </a:rPr>
              <a:t>The same has been observed in NYC WRT Median household income. </a:t>
            </a:r>
          </a:p>
        </p:txBody>
      </p:sp>
      <p:sp>
        <p:nvSpPr>
          <p:cNvPr id="2" name="Rectangle 1">
            <a:extLst>
              <a:ext uri="{FF2B5EF4-FFF2-40B4-BE49-F238E27FC236}">
                <a16:creationId xmlns:a16="http://schemas.microsoft.com/office/drawing/2014/main" id="{B70055A4-E6B5-4769-AC40-BF0910F4E688}"/>
              </a:ext>
            </a:extLst>
          </p:cNvPr>
          <p:cNvSpPr/>
          <p:nvPr/>
        </p:nvSpPr>
        <p:spPr>
          <a:xfrm>
            <a:off x="70470" y="679930"/>
            <a:ext cx="4090840" cy="369332"/>
          </a:xfrm>
          <a:prstGeom prst="rect">
            <a:avLst/>
          </a:prstGeom>
        </p:spPr>
        <p:txBody>
          <a:bodyPr wrap="square">
            <a:spAutoFit/>
          </a:bodyPr>
          <a:lstStyle/>
          <a:p>
            <a:r>
              <a:rPr lang="en-US" dirty="0"/>
              <a:t>NYC DATA ANALYSIS</a:t>
            </a:r>
          </a:p>
        </p:txBody>
      </p:sp>
      <p:pic>
        <p:nvPicPr>
          <p:cNvPr id="5" name="Picture 4" descr="A screenshot of a cell phone&#10;&#10;Description automatically generated">
            <a:extLst>
              <a:ext uri="{FF2B5EF4-FFF2-40B4-BE49-F238E27FC236}">
                <a16:creationId xmlns:a16="http://schemas.microsoft.com/office/drawing/2014/main" id="{93095C0F-E673-4588-8173-A2974D944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4611" y="1489541"/>
            <a:ext cx="6753513" cy="4577883"/>
          </a:xfrm>
          <a:prstGeom prst="rect">
            <a:avLst/>
          </a:prstGeom>
        </p:spPr>
      </p:pic>
    </p:spTree>
    <p:extLst>
      <p:ext uri="{BB962C8B-B14F-4D97-AF65-F5344CB8AC3E}">
        <p14:creationId xmlns:p14="http://schemas.microsoft.com/office/powerpoint/2010/main" val="2743062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19E13D-28A5-4C56-8B1C-6E759285E4E9}"/>
              </a:ext>
            </a:extLst>
          </p:cNvPr>
          <p:cNvSpPr>
            <a:spLocks noGrp="1"/>
          </p:cNvSpPr>
          <p:nvPr>
            <p:ph idx="1"/>
          </p:nvPr>
        </p:nvSpPr>
        <p:spPr>
          <a:xfrm>
            <a:off x="491283" y="2107564"/>
            <a:ext cx="3304254" cy="3242690"/>
          </a:xfrm>
        </p:spPr>
        <p:txBody>
          <a:bodyPr>
            <a:normAutofit/>
          </a:bodyPr>
          <a:lstStyle/>
          <a:p>
            <a:r>
              <a:rPr lang="en-US" sz="1600" dirty="0">
                <a:solidFill>
                  <a:srgbClr val="FFFFFF"/>
                </a:solidFill>
              </a:rPr>
              <a:t>Top 5 tracts where violations takes place the most.</a:t>
            </a:r>
            <a:endParaRPr lang="en-IN" sz="1600" dirty="0">
              <a:solidFill>
                <a:srgbClr val="FFFFFF"/>
              </a:solidFill>
            </a:endParaRPr>
          </a:p>
          <a:p>
            <a:pPr marL="0" indent="0">
              <a:buNone/>
            </a:pPr>
            <a:endParaRPr lang="en-IN" sz="1600" dirty="0">
              <a:solidFill>
                <a:srgbClr val="FFFFFF"/>
              </a:solidFill>
            </a:endParaRPr>
          </a:p>
        </p:txBody>
      </p:sp>
      <p:pic>
        <p:nvPicPr>
          <p:cNvPr id="10" name="Picture 9" descr="A screenshot of a cell phone&#10;&#10;Description automatically generated">
            <a:extLst>
              <a:ext uri="{FF2B5EF4-FFF2-40B4-BE49-F238E27FC236}">
                <a16:creationId xmlns:a16="http://schemas.microsoft.com/office/drawing/2014/main" id="{19780642-F713-48E0-B229-771E5DEDC06F}"/>
              </a:ext>
            </a:extLst>
          </p:cNvPr>
          <p:cNvPicPr/>
          <p:nvPr/>
        </p:nvPicPr>
        <p:blipFill>
          <a:blip r:embed="rId2">
            <a:extLst>
              <a:ext uri="{28A0092B-C50C-407E-A947-70E740481C1C}">
                <a14:useLocalDpi xmlns:a14="http://schemas.microsoft.com/office/drawing/2010/main" val="0"/>
              </a:ext>
            </a:extLst>
          </a:blip>
          <a:stretch>
            <a:fillRect/>
          </a:stretch>
        </p:blipFill>
        <p:spPr>
          <a:xfrm>
            <a:off x="4797164" y="2484955"/>
            <a:ext cx="6966308" cy="2734745"/>
          </a:xfrm>
          <a:prstGeom prst="rect">
            <a:avLst/>
          </a:prstGeom>
          <a:effectLst/>
        </p:spPr>
      </p:pic>
      <p:sp>
        <p:nvSpPr>
          <p:cNvPr id="2" name="Rectangle 1">
            <a:extLst>
              <a:ext uri="{FF2B5EF4-FFF2-40B4-BE49-F238E27FC236}">
                <a16:creationId xmlns:a16="http://schemas.microsoft.com/office/drawing/2014/main" id="{4EDF9425-995B-4DF0-BE0F-B652A16D9065}"/>
              </a:ext>
            </a:extLst>
          </p:cNvPr>
          <p:cNvSpPr/>
          <p:nvPr/>
        </p:nvSpPr>
        <p:spPr>
          <a:xfrm>
            <a:off x="0" y="499783"/>
            <a:ext cx="3948109" cy="369332"/>
          </a:xfrm>
          <a:prstGeom prst="rect">
            <a:avLst/>
          </a:prstGeom>
        </p:spPr>
        <p:txBody>
          <a:bodyPr wrap="square">
            <a:spAutoFit/>
          </a:bodyPr>
          <a:lstStyle/>
          <a:p>
            <a:r>
              <a:rPr lang="en-US" dirty="0"/>
              <a:t>NYC DATA ANALYSIS</a:t>
            </a:r>
          </a:p>
        </p:txBody>
      </p:sp>
    </p:spTree>
    <p:extLst>
      <p:ext uri="{BB962C8B-B14F-4D97-AF65-F5344CB8AC3E}">
        <p14:creationId xmlns:p14="http://schemas.microsoft.com/office/powerpoint/2010/main" val="347803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Landmark Issues?</a:t>
            </a:r>
            <a:endParaRPr lang="en-US" dirty="0">
              <a:latin typeface="Algerian" panose="04020705040A02060702" pitchFamily="82" charset="0"/>
            </a:endParaRPr>
          </a:p>
        </p:txBody>
      </p:sp>
      <p:sp>
        <p:nvSpPr>
          <p:cNvPr id="3" name="Content Placeholder 2"/>
          <p:cNvSpPr>
            <a:spLocks noGrp="1"/>
          </p:cNvSpPr>
          <p:nvPr>
            <p:ph idx="1"/>
          </p:nvPr>
        </p:nvSpPr>
        <p:spPr/>
        <p:txBody>
          <a:bodyPr/>
          <a:lstStyle/>
          <a:p>
            <a:r>
              <a:rPr lang="en-US" dirty="0"/>
              <a:t>There are a set of rules that each construction should abide by.</a:t>
            </a:r>
          </a:p>
          <a:p>
            <a:r>
              <a:rPr lang="en-US" dirty="0"/>
              <a:t>These are a set of rules that differ from a city to city</a:t>
            </a:r>
          </a:p>
          <a:p>
            <a:r>
              <a:rPr lang="en-US" dirty="0"/>
              <a:t>If these rules are broken, then it is called a violation.</a:t>
            </a:r>
          </a:p>
          <a:p>
            <a:r>
              <a:rPr lang="en-US" dirty="0"/>
              <a:t>There can be a series of landmark violations ranging from burglary, robbery, trespassing etc.</a:t>
            </a:r>
          </a:p>
          <a:p>
            <a:endParaRPr lang="en-US" dirty="0"/>
          </a:p>
        </p:txBody>
      </p:sp>
    </p:spTree>
    <p:extLst>
      <p:ext uri="{BB962C8B-B14F-4D97-AF65-F5344CB8AC3E}">
        <p14:creationId xmlns:p14="http://schemas.microsoft.com/office/powerpoint/2010/main" val="3426180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7B937F-A5A6-4D2C-9B4C-1AACA83F4FD4}"/>
              </a:ext>
            </a:extLst>
          </p:cNvPr>
          <p:cNvSpPr>
            <a:spLocks noGrp="1"/>
          </p:cNvSpPr>
          <p:nvPr>
            <p:ph idx="1"/>
          </p:nvPr>
        </p:nvSpPr>
        <p:spPr>
          <a:xfrm>
            <a:off x="643855" y="2516564"/>
            <a:ext cx="3108057" cy="2947415"/>
          </a:xfrm>
        </p:spPr>
        <p:txBody>
          <a:bodyPr>
            <a:normAutofit/>
          </a:bodyPr>
          <a:lstStyle/>
          <a:p>
            <a:r>
              <a:rPr lang="en-US" sz="1600" dirty="0">
                <a:solidFill>
                  <a:srgbClr val="FFFFFF"/>
                </a:solidFill>
              </a:rPr>
              <a:t>The total number of cases filed over the years from 2010 till 2019.</a:t>
            </a:r>
            <a:endParaRPr lang="en-IN" sz="1400" dirty="0">
              <a:solidFill>
                <a:srgbClr val="FFFFFF"/>
              </a:solidFill>
            </a:endParaRPr>
          </a:p>
        </p:txBody>
      </p:sp>
      <p:pic>
        <p:nvPicPr>
          <p:cNvPr id="4" name="Picture 3" descr="A screenshot of a cell phone&#10;&#10;Description automatically generated">
            <a:extLst>
              <a:ext uri="{FF2B5EF4-FFF2-40B4-BE49-F238E27FC236}">
                <a16:creationId xmlns:a16="http://schemas.microsoft.com/office/drawing/2014/main" id="{17414F67-7169-4E05-97F9-EB6EC12E25C6}"/>
              </a:ext>
            </a:extLst>
          </p:cNvPr>
          <p:cNvPicPr/>
          <p:nvPr/>
        </p:nvPicPr>
        <p:blipFill>
          <a:blip r:embed="rId2">
            <a:extLst>
              <a:ext uri="{28A0092B-C50C-407E-A947-70E740481C1C}">
                <a14:useLocalDpi xmlns:a14="http://schemas.microsoft.com/office/drawing/2010/main" val="0"/>
              </a:ext>
            </a:extLst>
          </a:blip>
          <a:stretch>
            <a:fillRect/>
          </a:stretch>
        </p:blipFill>
        <p:spPr>
          <a:xfrm>
            <a:off x="4916980" y="1605535"/>
            <a:ext cx="6819699" cy="4446181"/>
          </a:xfrm>
          <a:prstGeom prst="rect">
            <a:avLst/>
          </a:prstGeom>
          <a:effectLst/>
        </p:spPr>
      </p:pic>
      <p:sp>
        <p:nvSpPr>
          <p:cNvPr id="5" name="Rectangle 4">
            <a:extLst>
              <a:ext uri="{FF2B5EF4-FFF2-40B4-BE49-F238E27FC236}">
                <a16:creationId xmlns:a16="http://schemas.microsoft.com/office/drawing/2014/main" id="{58BDC010-0874-4FCD-85C1-198EBFC620DA}"/>
              </a:ext>
            </a:extLst>
          </p:cNvPr>
          <p:cNvSpPr/>
          <p:nvPr/>
        </p:nvSpPr>
        <p:spPr>
          <a:xfrm>
            <a:off x="0" y="704283"/>
            <a:ext cx="4052047" cy="369332"/>
          </a:xfrm>
          <a:prstGeom prst="rect">
            <a:avLst/>
          </a:prstGeom>
        </p:spPr>
        <p:txBody>
          <a:bodyPr wrap="square">
            <a:spAutoFit/>
          </a:bodyPr>
          <a:lstStyle/>
          <a:p>
            <a:r>
              <a:rPr lang="en-US" dirty="0"/>
              <a:t>NYC DATA ANALYSIS</a:t>
            </a:r>
          </a:p>
        </p:txBody>
      </p:sp>
    </p:spTree>
    <p:extLst>
      <p:ext uri="{BB962C8B-B14F-4D97-AF65-F5344CB8AC3E}">
        <p14:creationId xmlns:p14="http://schemas.microsoft.com/office/powerpoint/2010/main" val="2761926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D83F3-F7A2-4E4D-8DC7-D772A5B53B04}"/>
              </a:ext>
            </a:extLst>
          </p:cNvPr>
          <p:cNvSpPr>
            <a:spLocks noGrp="1"/>
          </p:cNvSpPr>
          <p:nvPr>
            <p:ph idx="1"/>
          </p:nvPr>
        </p:nvSpPr>
        <p:spPr>
          <a:xfrm>
            <a:off x="526627" y="2403396"/>
            <a:ext cx="3108057" cy="2947415"/>
          </a:xfrm>
        </p:spPr>
        <p:txBody>
          <a:bodyPr>
            <a:normAutofit/>
          </a:bodyPr>
          <a:lstStyle/>
          <a:p>
            <a:r>
              <a:rPr lang="en-US" sz="1600" dirty="0">
                <a:solidFill>
                  <a:srgbClr val="FFFFFF"/>
                </a:solidFill>
              </a:rPr>
              <a:t>Contagious behavior has been observed in NYC. The pins are top zip-codes where cases are filed the most.</a:t>
            </a:r>
            <a:endParaRPr lang="en-IN" sz="1600" dirty="0">
              <a:solidFill>
                <a:srgbClr val="FFFFFF"/>
              </a:solidFill>
            </a:endParaRPr>
          </a:p>
        </p:txBody>
      </p:sp>
      <p:sp>
        <p:nvSpPr>
          <p:cNvPr id="2" name="Rectangle 1">
            <a:extLst>
              <a:ext uri="{FF2B5EF4-FFF2-40B4-BE49-F238E27FC236}">
                <a16:creationId xmlns:a16="http://schemas.microsoft.com/office/drawing/2014/main" id="{4058A499-B874-44ED-85B3-EFAC176020CF}"/>
              </a:ext>
            </a:extLst>
          </p:cNvPr>
          <p:cNvSpPr/>
          <p:nvPr/>
        </p:nvSpPr>
        <p:spPr>
          <a:xfrm>
            <a:off x="-57745" y="526874"/>
            <a:ext cx="4219055" cy="646331"/>
          </a:xfrm>
          <a:prstGeom prst="rect">
            <a:avLst/>
          </a:prstGeom>
        </p:spPr>
        <p:txBody>
          <a:bodyPr wrap="square">
            <a:spAutoFit/>
          </a:bodyPr>
          <a:lstStyle/>
          <a:p>
            <a:r>
              <a:rPr lang="en-US" dirty="0"/>
              <a:t>NYC DATA ANALYSIS</a:t>
            </a:r>
          </a:p>
          <a:p>
            <a:endParaRPr lang="en-US" dirty="0">
              <a:solidFill>
                <a:schemeClr val="bg1"/>
              </a:solidFill>
            </a:endParaRPr>
          </a:p>
        </p:txBody>
      </p:sp>
      <p:pic>
        <p:nvPicPr>
          <p:cNvPr id="6" name="Picture 5">
            <a:extLst>
              <a:ext uri="{FF2B5EF4-FFF2-40B4-BE49-F238E27FC236}">
                <a16:creationId xmlns:a16="http://schemas.microsoft.com/office/drawing/2014/main" id="{D4DFF75D-95E5-4949-AE8B-51BAFD75FAB5}"/>
              </a:ext>
            </a:extLst>
          </p:cNvPr>
          <p:cNvPicPr>
            <a:picLocks noChangeAspect="1"/>
          </p:cNvPicPr>
          <p:nvPr/>
        </p:nvPicPr>
        <p:blipFill rotWithShape="1">
          <a:blip r:embed="rId2">
            <a:extLst>
              <a:ext uri="{28A0092B-C50C-407E-A947-70E740481C1C}">
                <a14:useLocalDpi xmlns:a14="http://schemas.microsoft.com/office/drawing/2010/main" val="0"/>
              </a:ext>
            </a:extLst>
          </a:blip>
          <a:srcRect l="36003"/>
          <a:stretch/>
        </p:blipFill>
        <p:spPr>
          <a:xfrm>
            <a:off x="5034207" y="1143000"/>
            <a:ext cx="7053017" cy="5318551"/>
          </a:xfrm>
          <a:prstGeom prst="rect">
            <a:avLst/>
          </a:prstGeom>
        </p:spPr>
      </p:pic>
    </p:spTree>
    <p:extLst>
      <p:ext uri="{BB962C8B-B14F-4D97-AF65-F5344CB8AC3E}">
        <p14:creationId xmlns:p14="http://schemas.microsoft.com/office/powerpoint/2010/main" val="738008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D83F3-F7A2-4E4D-8DC7-D772A5B53B04}"/>
              </a:ext>
            </a:extLst>
          </p:cNvPr>
          <p:cNvSpPr>
            <a:spLocks noGrp="1"/>
          </p:cNvSpPr>
          <p:nvPr>
            <p:ph idx="1"/>
          </p:nvPr>
        </p:nvSpPr>
        <p:spPr>
          <a:xfrm>
            <a:off x="526627" y="2403396"/>
            <a:ext cx="3108057" cy="2947415"/>
          </a:xfrm>
        </p:spPr>
        <p:txBody>
          <a:bodyPr>
            <a:normAutofit/>
          </a:bodyPr>
          <a:lstStyle/>
          <a:p>
            <a:r>
              <a:rPr lang="en-IN" sz="1600" dirty="0">
                <a:solidFill>
                  <a:srgbClr val="FFFFFF"/>
                </a:solidFill>
              </a:rPr>
              <a:t>Involvement of men in crimes in NYC is far higher than that of women living in NYC. </a:t>
            </a:r>
          </a:p>
        </p:txBody>
      </p:sp>
      <p:pic>
        <p:nvPicPr>
          <p:cNvPr id="4" name="Picture 3" descr="A screenshot of a cell phone&#10;&#10;Description automatically generated">
            <a:extLst>
              <a:ext uri="{FF2B5EF4-FFF2-40B4-BE49-F238E27FC236}">
                <a16:creationId xmlns:a16="http://schemas.microsoft.com/office/drawing/2014/main" id="{6E2E38AD-3EDA-4629-BBDF-A58377F4028B}"/>
              </a:ext>
            </a:extLst>
          </p:cNvPr>
          <p:cNvPicPr/>
          <p:nvPr/>
        </p:nvPicPr>
        <p:blipFill>
          <a:blip r:embed="rId2">
            <a:extLst>
              <a:ext uri="{28A0092B-C50C-407E-A947-70E740481C1C}">
                <a14:useLocalDpi xmlns:a14="http://schemas.microsoft.com/office/drawing/2010/main" val="0"/>
              </a:ext>
            </a:extLst>
          </a:blip>
          <a:stretch>
            <a:fillRect/>
          </a:stretch>
        </p:blipFill>
        <p:spPr>
          <a:xfrm>
            <a:off x="5034208" y="1697039"/>
            <a:ext cx="6631165" cy="4025204"/>
          </a:xfrm>
          <a:prstGeom prst="rect">
            <a:avLst/>
          </a:prstGeom>
          <a:effectLst/>
        </p:spPr>
      </p:pic>
      <p:sp>
        <p:nvSpPr>
          <p:cNvPr id="2" name="Rectangle 1">
            <a:extLst>
              <a:ext uri="{FF2B5EF4-FFF2-40B4-BE49-F238E27FC236}">
                <a16:creationId xmlns:a16="http://schemas.microsoft.com/office/drawing/2014/main" id="{4058A499-B874-44ED-85B3-EFAC176020CF}"/>
              </a:ext>
            </a:extLst>
          </p:cNvPr>
          <p:cNvSpPr/>
          <p:nvPr/>
        </p:nvSpPr>
        <p:spPr>
          <a:xfrm>
            <a:off x="-57745" y="526874"/>
            <a:ext cx="4219055" cy="646331"/>
          </a:xfrm>
          <a:prstGeom prst="rect">
            <a:avLst/>
          </a:prstGeom>
        </p:spPr>
        <p:txBody>
          <a:bodyPr wrap="square">
            <a:spAutoFit/>
          </a:bodyPr>
          <a:lstStyle/>
          <a:p>
            <a:r>
              <a:rPr lang="en-US" dirty="0"/>
              <a:t>NYC DATA ANALYSIS</a:t>
            </a:r>
          </a:p>
          <a:p>
            <a:endParaRPr lang="en-US" dirty="0">
              <a:solidFill>
                <a:schemeClr val="bg1"/>
              </a:solidFill>
            </a:endParaRPr>
          </a:p>
        </p:txBody>
      </p:sp>
    </p:spTree>
    <p:extLst>
      <p:ext uri="{BB962C8B-B14F-4D97-AF65-F5344CB8AC3E}">
        <p14:creationId xmlns:p14="http://schemas.microsoft.com/office/powerpoint/2010/main" val="2754412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153822-11A6-4631-A8A8-1F41DC465FD9}"/>
              </a:ext>
            </a:extLst>
          </p:cNvPr>
          <p:cNvSpPr>
            <a:spLocks noGrp="1"/>
          </p:cNvSpPr>
          <p:nvPr>
            <p:ph idx="1"/>
          </p:nvPr>
        </p:nvSpPr>
        <p:spPr>
          <a:xfrm>
            <a:off x="643855" y="2591650"/>
            <a:ext cx="3108057" cy="2947415"/>
          </a:xfrm>
        </p:spPr>
        <p:txBody>
          <a:bodyPr>
            <a:normAutofit/>
          </a:bodyPr>
          <a:lstStyle/>
          <a:p>
            <a:r>
              <a:rPr lang="en-US" sz="1600" dirty="0">
                <a:solidFill>
                  <a:srgbClr val="FFFFFF"/>
                </a:solidFill>
              </a:rPr>
              <a:t>56.4%(Nearly half) involved in landmark issues are people of color. </a:t>
            </a:r>
            <a:endParaRPr lang="en-IN" sz="1600" dirty="0">
              <a:solidFill>
                <a:srgbClr val="FFFFFF"/>
              </a:solidFill>
            </a:endParaRPr>
          </a:p>
        </p:txBody>
      </p:sp>
      <p:pic>
        <p:nvPicPr>
          <p:cNvPr id="4" name="Picture 3">
            <a:extLst>
              <a:ext uri="{FF2B5EF4-FFF2-40B4-BE49-F238E27FC236}">
                <a16:creationId xmlns:a16="http://schemas.microsoft.com/office/drawing/2014/main" id="{0309D9A2-67D6-42A9-A58D-846B47A28296}"/>
              </a:ext>
            </a:extLst>
          </p:cNvPr>
          <p:cNvPicPr/>
          <p:nvPr/>
        </p:nvPicPr>
        <p:blipFill>
          <a:blip r:embed="rId2">
            <a:extLst>
              <a:ext uri="{28A0092B-C50C-407E-A947-70E740481C1C}">
                <a14:useLocalDpi xmlns:a14="http://schemas.microsoft.com/office/drawing/2010/main" val="0"/>
              </a:ext>
            </a:extLst>
          </a:blip>
          <a:stretch>
            <a:fillRect/>
          </a:stretch>
        </p:blipFill>
        <p:spPr>
          <a:xfrm>
            <a:off x="4983743" y="1719835"/>
            <a:ext cx="6732095" cy="3828924"/>
          </a:xfrm>
          <a:prstGeom prst="rect">
            <a:avLst/>
          </a:prstGeom>
          <a:effectLst/>
        </p:spPr>
      </p:pic>
      <p:sp>
        <p:nvSpPr>
          <p:cNvPr id="2" name="Rectangle 1">
            <a:extLst>
              <a:ext uri="{FF2B5EF4-FFF2-40B4-BE49-F238E27FC236}">
                <a16:creationId xmlns:a16="http://schemas.microsoft.com/office/drawing/2014/main" id="{A3CB5265-DAFF-44C3-B6A1-FC2F4E172617}"/>
              </a:ext>
            </a:extLst>
          </p:cNvPr>
          <p:cNvSpPr/>
          <p:nvPr/>
        </p:nvSpPr>
        <p:spPr>
          <a:xfrm>
            <a:off x="0" y="490586"/>
            <a:ext cx="4161309" cy="646331"/>
          </a:xfrm>
          <a:prstGeom prst="rect">
            <a:avLst/>
          </a:prstGeom>
        </p:spPr>
        <p:txBody>
          <a:bodyPr wrap="square">
            <a:spAutoFit/>
          </a:bodyPr>
          <a:lstStyle/>
          <a:p>
            <a:r>
              <a:rPr lang="en-US" dirty="0"/>
              <a:t>NYC DATA ANALYSIS</a:t>
            </a:r>
          </a:p>
          <a:p>
            <a:endParaRPr lang="en-US" dirty="0">
              <a:solidFill>
                <a:schemeClr val="bg1"/>
              </a:solidFill>
            </a:endParaRPr>
          </a:p>
        </p:txBody>
      </p:sp>
    </p:spTree>
    <p:extLst>
      <p:ext uri="{BB962C8B-B14F-4D97-AF65-F5344CB8AC3E}">
        <p14:creationId xmlns:p14="http://schemas.microsoft.com/office/powerpoint/2010/main" val="2244941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43B23F-0866-4B50-B2A2-F025073A4663}"/>
              </a:ext>
            </a:extLst>
          </p:cNvPr>
          <p:cNvSpPr>
            <a:spLocks noGrp="1"/>
          </p:cNvSpPr>
          <p:nvPr>
            <p:ph idx="1"/>
          </p:nvPr>
        </p:nvSpPr>
        <p:spPr>
          <a:xfrm>
            <a:off x="609682" y="2295258"/>
            <a:ext cx="3108057" cy="2947415"/>
          </a:xfrm>
        </p:spPr>
        <p:txBody>
          <a:bodyPr>
            <a:normAutofit/>
          </a:bodyPr>
          <a:lstStyle/>
          <a:p>
            <a:r>
              <a:rPr lang="en-US" sz="1600" dirty="0">
                <a:solidFill>
                  <a:srgbClr val="FFFFFF"/>
                </a:solidFill>
              </a:rPr>
              <a:t>Crimes committed by adults is quite high compared to other age groups.</a:t>
            </a:r>
            <a:endParaRPr lang="en-IN" sz="1600" dirty="0">
              <a:solidFill>
                <a:srgbClr val="FFFFFF"/>
              </a:solidFill>
            </a:endParaRPr>
          </a:p>
        </p:txBody>
      </p:sp>
      <p:pic>
        <p:nvPicPr>
          <p:cNvPr id="4" name="Picture 3" descr="A screenshot of a cell phone&#10;&#10;Description automatically generated">
            <a:extLst>
              <a:ext uri="{FF2B5EF4-FFF2-40B4-BE49-F238E27FC236}">
                <a16:creationId xmlns:a16="http://schemas.microsoft.com/office/drawing/2014/main" id="{F19872CE-92F4-42BF-95E8-6F851032D9C8}"/>
              </a:ext>
            </a:extLst>
          </p:cNvPr>
          <p:cNvPicPr/>
          <p:nvPr/>
        </p:nvPicPr>
        <p:blipFill>
          <a:blip r:embed="rId2">
            <a:extLst>
              <a:ext uri="{28A0092B-C50C-407E-A947-70E740481C1C}">
                <a14:useLocalDpi xmlns:a14="http://schemas.microsoft.com/office/drawing/2010/main" val="0"/>
              </a:ext>
            </a:extLst>
          </a:blip>
          <a:stretch>
            <a:fillRect/>
          </a:stretch>
        </p:blipFill>
        <p:spPr>
          <a:xfrm>
            <a:off x="4779621" y="1978217"/>
            <a:ext cx="6802697" cy="4044566"/>
          </a:xfrm>
          <a:prstGeom prst="rect">
            <a:avLst/>
          </a:prstGeom>
          <a:effectLst/>
        </p:spPr>
      </p:pic>
      <p:sp>
        <p:nvSpPr>
          <p:cNvPr id="2" name="Rectangle 1">
            <a:extLst>
              <a:ext uri="{FF2B5EF4-FFF2-40B4-BE49-F238E27FC236}">
                <a16:creationId xmlns:a16="http://schemas.microsoft.com/office/drawing/2014/main" id="{B70055A4-E6B5-4769-AC40-BF0910F4E688}"/>
              </a:ext>
            </a:extLst>
          </p:cNvPr>
          <p:cNvSpPr/>
          <p:nvPr/>
        </p:nvSpPr>
        <p:spPr>
          <a:xfrm>
            <a:off x="70470" y="679930"/>
            <a:ext cx="4090840" cy="646331"/>
          </a:xfrm>
          <a:prstGeom prst="rect">
            <a:avLst/>
          </a:prstGeom>
        </p:spPr>
        <p:txBody>
          <a:bodyPr wrap="square">
            <a:spAutoFit/>
          </a:bodyPr>
          <a:lstStyle/>
          <a:p>
            <a:r>
              <a:rPr lang="en-US" dirty="0"/>
              <a:t>NYC DATA ANALYSIS</a:t>
            </a:r>
          </a:p>
          <a:p>
            <a:endParaRPr lang="en-US" dirty="0">
              <a:solidFill>
                <a:schemeClr val="bg1"/>
              </a:solidFill>
            </a:endParaRPr>
          </a:p>
        </p:txBody>
      </p:sp>
    </p:spTree>
    <p:extLst>
      <p:ext uri="{BB962C8B-B14F-4D97-AF65-F5344CB8AC3E}">
        <p14:creationId xmlns:p14="http://schemas.microsoft.com/office/powerpoint/2010/main" val="2330673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91C994-B877-4C9F-905C-BAE3ABEFA579}"/>
              </a:ext>
            </a:extLst>
          </p:cNvPr>
          <p:cNvSpPr/>
          <p:nvPr/>
        </p:nvSpPr>
        <p:spPr>
          <a:xfrm>
            <a:off x="654423" y="1814917"/>
            <a:ext cx="9681883" cy="584775"/>
          </a:xfrm>
          <a:prstGeom prst="rect">
            <a:avLst/>
          </a:prstGeom>
        </p:spPr>
        <p:txBody>
          <a:bodyPr wrap="square">
            <a:spAutoFit/>
          </a:bodyPr>
          <a:lstStyle/>
          <a:p>
            <a:r>
              <a:rPr lang="en-US" sz="3200" dirty="0">
                <a:solidFill>
                  <a:srgbClr val="EBEBEB"/>
                </a:solidFill>
              </a:rPr>
              <a:t>CHICAGO LANDMARK ISSUES DATA ANALYSIS</a:t>
            </a:r>
            <a:endParaRPr lang="en-US" sz="3200" dirty="0"/>
          </a:p>
        </p:txBody>
      </p:sp>
    </p:spTree>
    <p:extLst>
      <p:ext uri="{BB962C8B-B14F-4D97-AF65-F5344CB8AC3E}">
        <p14:creationId xmlns:p14="http://schemas.microsoft.com/office/powerpoint/2010/main" val="3755123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43B23F-0866-4B50-B2A2-F025073A4663}"/>
              </a:ext>
            </a:extLst>
          </p:cNvPr>
          <p:cNvSpPr>
            <a:spLocks noGrp="1"/>
          </p:cNvSpPr>
          <p:nvPr>
            <p:ph idx="1"/>
          </p:nvPr>
        </p:nvSpPr>
        <p:spPr>
          <a:xfrm>
            <a:off x="609682" y="2295258"/>
            <a:ext cx="3108057" cy="2947415"/>
          </a:xfrm>
        </p:spPr>
        <p:txBody>
          <a:bodyPr>
            <a:normAutofit/>
          </a:bodyPr>
          <a:lstStyle/>
          <a:p>
            <a:r>
              <a:rPr lang="en-IN" sz="1600" dirty="0">
                <a:solidFill>
                  <a:srgbClr val="FFFFFF"/>
                </a:solidFill>
              </a:rPr>
              <a:t>A tabular representation of top 10 property violation cases all over Chicago. </a:t>
            </a:r>
          </a:p>
        </p:txBody>
      </p:sp>
      <p:sp>
        <p:nvSpPr>
          <p:cNvPr id="2" name="Rectangle 1">
            <a:extLst>
              <a:ext uri="{FF2B5EF4-FFF2-40B4-BE49-F238E27FC236}">
                <a16:creationId xmlns:a16="http://schemas.microsoft.com/office/drawing/2014/main" id="{B70055A4-E6B5-4769-AC40-BF0910F4E688}"/>
              </a:ext>
            </a:extLst>
          </p:cNvPr>
          <p:cNvSpPr/>
          <p:nvPr/>
        </p:nvSpPr>
        <p:spPr>
          <a:xfrm>
            <a:off x="70470" y="679930"/>
            <a:ext cx="4090840" cy="369332"/>
          </a:xfrm>
          <a:prstGeom prst="rect">
            <a:avLst/>
          </a:prstGeom>
        </p:spPr>
        <p:txBody>
          <a:bodyPr wrap="square">
            <a:spAutoFit/>
          </a:bodyPr>
          <a:lstStyle/>
          <a:p>
            <a:r>
              <a:rPr lang="en-IN" dirty="0"/>
              <a:t>CHICAGO DATA ANALYSIS</a:t>
            </a:r>
            <a:endParaRPr lang="en-US" dirty="0"/>
          </a:p>
        </p:txBody>
      </p:sp>
      <p:pic>
        <p:nvPicPr>
          <p:cNvPr id="6" name="Picture 5" descr="A screenshot of a cell phone&#10;&#10;Description automatically generated">
            <a:extLst>
              <a:ext uri="{FF2B5EF4-FFF2-40B4-BE49-F238E27FC236}">
                <a16:creationId xmlns:a16="http://schemas.microsoft.com/office/drawing/2014/main" id="{63F38F1D-D0E8-4DFD-BABF-E14705B51B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7953" y="1453925"/>
            <a:ext cx="6767146" cy="4511431"/>
          </a:xfrm>
          <a:prstGeom prst="rect">
            <a:avLst/>
          </a:prstGeom>
        </p:spPr>
      </p:pic>
    </p:spTree>
    <p:extLst>
      <p:ext uri="{BB962C8B-B14F-4D97-AF65-F5344CB8AC3E}">
        <p14:creationId xmlns:p14="http://schemas.microsoft.com/office/powerpoint/2010/main" val="809850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43B23F-0866-4B50-B2A2-F025073A4663}"/>
              </a:ext>
            </a:extLst>
          </p:cNvPr>
          <p:cNvSpPr>
            <a:spLocks noGrp="1"/>
          </p:cNvSpPr>
          <p:nvPr>
            <p:ph idx="1"/>
          </p:nvPr>
        </p:nvSpPr>
        <p:spPr>
          <a:xfrm>
            <a:off x="609682" y="2295258"/>
            <a:ext cx="3108057" cy="2947415"/>
          </a:xfrm>
        </p:spPr>
        <p:txBody>
          <a:bodyPr>
            <a:normAutofit/>
          </a:bodyPr>
          <a:lstStyle/>
          <a:p>
            <a:r>
              <a:rPr lang="en-IN" sz="1600" dirty="0">
                <a:solidFill>
                  <a:srgbClr val="FFFFFF"/>
                </a:solidFill>
              </a:rPr>
              <a:t>A graph showing the number of cases filed over the years (from 2006 to 2019).</a:t>
            </a:r>
          </a:p>
        </p:txBody>
      </p:sp>
      <p:sp>
        <p:nvSpPr>
          <p:cNvPr id="2" name="Rectangle 1">
            <a:extLst>
              <a:ext uri="{FF2B5EF4-FFF2-40B4-BE49-F238E27FC236}">
                <a16:creationId xmlns:a16="http://schemas.microsoft.com/office/drawing/2014/main" id="{B70055A4-E6B5-4769-AC40-BF0910F4E688}"/>
              </a:ext>
            </a:extLst>
          </p:cNvPr>
          <p:cNvSpPr/>
          <p:nvPr/>
        </p:nvSpPr>
        <p:spPr>
          <a:xfrm>
            <a:off x="70470" y="679930"/>
            <a:ext cx="4090840" cy="646331"/>
          </a:xfrm>
          <a:prstGeom prst="rect">
            <a:avLst/>
          </a:prstGeom>
        </p:spPr>
        <p:txBody>
          <a:bodyPr wrap="square">
            <a:spAutoFit/>
          </a:bodyPr>
          <a:lstStyle/>
          <a:p>
            <a:r>
              <a:rPr lang="en-IN" dirty="0"/>
              <a:t>CHICAGO DATA ANALYSIS</a:t>
            </a:r>
            <a:endParaRPr lang="en-US" dirty="0"/>
          </a:p>
          <a:p>
            <a:endParaRPr lang="en-US" dirty="0">
              <a:solidFill>
                <a:schemeClr val="bg1"/>
              </a:solidFill>
            </a:endParaRPr>
          </a:p>
        </p:txBody>
      </p:sp>
      <p:pic>
        <p:nvPicPr>
          <p:cNvPr id="5" name="Picture 4" descr="A screenshot of a cell phone&#10;&#10;Description automatically generated">
            <a:extLst>
              <a:ext uri="{FF2B5EF4-FFF2-40B4-BE49-F238E27FC236}">
                <a16:creationId xmlns:a16="http://schemas.microsoft.com/office/drawing/2014/main" id="{B12EDECF-0614-4114-A265-B2EDAA4FFB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4880" y="886706"/>
            <a:ext cx="7587119" cy="5637919"/>
          </a:xfrm>
          <a:prstGeom prst="rect">
            <a:avLst/>
          </a:prstGeom>
        </p:spPr>
      </p:pic>
    </p:spTree>
    <p:extLst>
      <p:ext uri="{BB962C8B-B14F-4D97-AF65-F5344CB8AC3E}">
        <p14:creationId xmlns:p14="http://schemas.microsoft.com/office/powerpoint/2010/main" val="35869588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43B23F-0866-4B50-B2A2-F025073A4663}"/>
              </a:ext>
            </a:extLst>
          </p:cNvPr>
          <p:cNvSpPr>
            <a:spLocks noGrp="1"/>
          </p:cNvSpPr>
          <p:nvPr>
            <p:ph idx="1"/>
          </p:nvPr>
        </p:nvSpPr>
        <p:spPr>
          <a:xfrm>
            <a:off x="609682" y="2295258"/>
            <a:ext cx="3108057" cy="2947415"/>
          </a:xfrm>
        </p:spPr>
        <p:txBody>
          <a:bodyPr>
            <a:normAutofit/>
          </a:bodyPr>
          <a:lstStyle/>
          <a:p>
            <a:r>
              <a:rPr lang="en-IN" sz="1600" dirty="0">
                <a:solidFill>
                  <a:srgbClr val="FFFFFF"/>
                </a:solidFill>
              </a:rPr>
              <a:t>Nearly 70% of cases files are through 311 calls followed by followed by annual inspections.</a:t>
            </a:r>
          </a:p>
        </p:txBody>
      </p:sp>
      <p:sp>
        <p:nvSpPr>
          <p:cNvPr id="2" name="Rectangle 1">
            <a:extLst>
              <a:ext uri="{FF2B5EF4-FFF2-40B4-BE49-F238E27FC236}">
                <a16:creationId xmlns:a16="http://schemas.microsoft.com/office/drawing/2014/main" id="{B70055A4-E6B5-4769-AC40-BF0910F4E688}"/>
              </a:ext>
            </a:extLst>
          </p:cNvPr>
          <p:cNvSpPr/>
          <p:nvPr/>
        </p:nvSpPr>
        <p:spPr>
          <a:xfrm>
            <a:off x="70470" y="679930"/>
            <a:ext cx="4090840" cy="646331"/>
          </a:xfrm>
          <a:prstGeom prst="rect">
            <a:avLst/>
          </a:prstGeom>
        </p:spPr>
        <p:txBody>
          <a:bodyPr wrap="square">
            <a:spAutoFit/>
          </a:bodyPr>
          <a:lstStyle/>
          <a:p>
            <a:r>
              <a:rPr lang="en-IN" dirty="0"/>
              <a:t>CHICAGO DATA ANALYSIS</a:t>
            </a:r>
            <a:endParaRPr lang="en-US" dirty="0"/>
          </a:p>
          <a:p>
            <a:endParaRPr lang="en-US" dirty="0">
              <a:solidFill>
                <a:schemeClr val="bg1"/>
              </a:solidFill>
            </a:endParaRPr>
          </a:p>
        </p:txBody>
      </p:sp>
      <p:pic>
        <p:nvPicPr>
          <p:cNvPr id="6" name="Picture 5" descr="A picture containing stereo, device&#10;&#10;Description automatically generated">
            <a:extLst>
              <a:ext uri="{FF2B5EF4-FFF2-40B4-BE49-F238E27FC236}">
                <a16:creationId xmlns:a16="http://schemas.microsoft.com/office/drawing/2014/main" id="{B8D2C1F4-6E43-4815-962C-850592004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9521" y="1401825"/>
            <a:ext cx="5994267" cy="4876264"/>
          </a:xfrm>
          <a:prstGeom prst="rect">
            <a:avLst/>
          </a:prstGeom>
        </p:spPr>
      </p:pic>
    </p:spTree>
    <p:extLst>
      <p:ext uri="{BB962C8B-B14F-4D97-AF65-F5344CB8AC3E}">
        <p14:creationId xmlns:p14="http://schemas.microsoft.com/office/powerpoint/2010/main" val="1552990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43B23F-0866-4B50-B2A2-F025073A4663}"/>
              </a:ext>
            </a:extLst>
          </p:cNvPr>
          <p:cNvSpPr>
            <a:spLocks noGrp="1"/>
          </p:cNvSpPr>
          <p:nvPr>
            <p:ph idx="1"/>
          </p:nvPr>
        </p:nvSpPr>
        <p:spPr>
          <a:xfrm>
            <a:off x="609682" y="2295258"/>
            <a:ext cx="3108057" cy="2947415"/>
          </a:xfrm>
        </p:spPr>
        <p:txBody>
          <a:bodyPr>
            <a:normAutofit/>
          </a:bodyPr>
          <a:lstStyle/>
          <a:p>
            <a:r>
              <a:rPr lang="en-IN" sz="1600" dirty="0">
                <a:solidFill>
                  <a:srgbClr val="FFFFFF"/>
                </a:solidFill>
              </a:rPr>
              <a:t>This donut chart shows that Conservation department involvement in handling these property violations cases is the most. It is about 66.2%. </a:t>
            </a:r>
          </a:p>
        </p:txBody>
      </p:sp>
      <p:sp>
        <p:nvSpPr>
          <p:cNvPr id="2" name="Rectangle 1">
            <a:extLst>
              <a:ext uri="{FF2B5EF4-FFF2-40B4-BE49-F238E27FC236}">
                <a16:creationId xmlns:a16="http://schemas.microsoft.com/office/drawing/2014/main" id="{B70055A4-E6B5-4769-AC40-BF0910F4E688}"/>
              </a:ext>
            </a:extLst>
          </p:cNvPr>
          <p:cNvSpPr/>
          <p:nvPr/>
        </p:nvSpPr>
        <p:spPr>
          <a:xfrm>
            <a:off x="70470" y="679930"/>
            <a:ext cx="4090840" cy="646331"/>
          </a:xfrm>
          <a:prstGeom prst="rect">
            <a:avLst/>
          </a:prstGeom>
        </p:spPr>
        <p:txBody>
          <a:bodyPr wrap="square">
            <a:spAutoFit/>
          </a:bodyPr>
          <a:lstStyle/>
          <a:p>
            <a:r>
              <a:rPr lang="en-IN" dirty="0"/>
              <a:t>CHICAGO DATA ANALYSIS</a:t>
            </a:r>
            <a:endParaRPr lang="en-US" dirty="0"/>
          </a:p>
          <a:p>
            <a:endParaRPr lang="en-US" dirty="0">
              <a:solidFill>
                <a:schemeClr val="bg1"/>
              </a:solidFill>
            </a:endParaRPr>
          </a:p>
        </p:txBody>
      </p:sp>
      <p:pic>
        <p:nvPicPr>
          <p:cNvPr id="5" name="Picture 4" descr="A picture containing device&#10;&#10;Description automatically generated">
            <a:extLst>
              <a:ext uri="{FF2B5EF4-FFF2-40B4-BE49-F238E27FC236}">
                <a16:creationId xmlns:a16="http://schemas.microsoft.com/office/drawing/2014/main" id="{B04E4857-BF96-44BA-A67C-B26815538A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1153" y="1671570"/>
            <a:ext cx="6396395" cy="4738541"/>
          </a:xfrm>
          <a:prstGeom prst="rect">
            <a:avLst/>
          </a:prstGeom>
        </p:spPr>
      </p:pic>
    </p:spTree>
    <p:extLst>
      <p:ext uri="{BB962C8B-B14F-4D97-AF65-F5344CB8AC3E}">
        <p14:creationId xmlns:p14="http://schemas.microsoft.com/office/powerpoint/2010/main" val="3257337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Platform/Tools/Languages involved</a:t>
            </a:r>
          </a:p>
        </p:txBody>
      </p:sp>
      <p:sp>
        <p:nvSpPr>
          <p:cNvPr id="3" name="Content Placeholder 2"/>
          <p:cNvSpPr>
            <a:spLocks noGrp="1"/>
          </p:cNvSpPr>
          <p:nvPr>
            <p:ph idx="1"/>
          </p:nvPr>
        </p:nvSpPr>
        <p:spPr/>
        <p:txBody>
          <a:bodyPr/>
          <a:lstStyle/>
          <a:p>
            <a:r>
              <a:rPr lang="en-US" dirty="0"/>
              <a:t>HTML, CSS</a:t>
            </a:r>
          </a:p>
          <a:p>
            <a:r>
              <a:rPr lang="en-US" dirty="0"/>
              <a:t>JavaScript, AngularJS</a:t>
            </a:r>
          </a:p>
          <a:p>
            <a:r>
              <a:rPr lang="en-US" dirty="0"/>
              <a:t>Microsoft Visual Studio Code IDE</a:t>
            </a:r>
          </a:p>
        </p:txBody>
      </p:sp>
    </p:spTree>
    <p:extLst>
      <p:ext uri="{BB962C8B-B14F-4D97-AF65-F5344CB8AC3E}">
        <p14:creationId xmlns:p14="http://schemas.microsoft.com/office/powerpoint/2010/main" val="3607756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normAutofit/>
          </a:bodyPr>
          <a:lstStyle/>
          <a:p>
            <a:pPr marL="0" indent="0">
              <a:buNone/>
            </a:pPr>
            <a:r>
              <a:rPr lang="en-US" sz="5400" dirty="0"/>
              <a:t>Thank You!</a:t>
            </a:r>
          </a:p>
        </p:txBody>
      </p:sp>
    </p:spTree>
    <p:extLst>
      <p:ext uri="{BB962C8B-B14F-4D97-AF65-F5344CB8AC3E}">
        <p14:creationId xmlns:p14="http://schemas.microsoft.com/office/powerpoint/2010/main" val="1600192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A60C7B-B01B-48AD-BBB1-380FE3D9190C}"/>
              </a:ext>
            </a:extLst>
          </p:cNvPr>
          <p:cNvSpPr/>
          <p:nvPr/>
        </p:nvSpPr>
        <p:spPr>
          <a:xfrm>
            <a:off x="851647" y="814898"/>
            <a:ext cx="6714565" cy="584775"/>
          </a:xfrm>
          <a:prstGeom prst="rect">
            <a:avLst/>
          </a:prstGeom>
        </p:spPr>
        <p:txBody>
          <a:bodyPr wrap="square">
            <a:spAutoFit/>
          </a:bodyPr>
          <a:lstStyle/>
          <a:p>
            <a:r>
              <a:rPr lang="en-US" sz="3200" dirty="0"/>
              <a:t>SYSTEM ARCHITECTURE</a:t>
            </a:r>
          </a:p>
        </p:txBody>
      </p:sp>
      <p:pic>
        <p:nvPicPr>
          <p:cNvPr id="3" name="Picture 2" descr="A close up of a piece of paper&#10;&#10;Description automatically generated">
            <a:extLst>
              <a:ext uri="{FF2B5EF4-FFF2-40B4-BE49-F238E27FC236}">
                <a16:creationId xmlns:a16="http://schemas.microsoft.com/office/drawing/2014/main" id="{0986BB27-7091-42E2-A1B2-6F9FFC5234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223" y="1988243"/>
            <a:ext cx="9708776" cy="4160904"/>
          </a:xfrm>
          <a:prstGeom prst="rect">
            <a:avLst/>
          </a:prstGeom>
        </p:spPr>
      </p:pic>
    </p:spTree>
    <p:extLst>
      <p:ext uri="{BB962C8B-B14F-4D97-AF65-F5344CB8AC3E}">
        <p14:creationId xmlns:p14="http://schemas.microsoft.com/office/powerpoint/2010/main" val="1684442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Datasets Used</a:t>
            </a:r>
          </a:p>
        </p:txBody>
      </p:sp>
      <p:sp>
        <p:nvSpPr>
          <p:cNvPr id="3" name="Content Placeholder 2"/>
          <p:cNvSpPr>
            <a:spLocks noGrp="1"/>
          </p:cNvSpPr>
          <p:nvPr>
            <p:ph idx="1"/>
          </p:nvPr>
        </p:nvSpPr>
        <p:spPr/>
        <p:txBody>
          <a:bodyPr/>
          <a:lstStyle/>
          <a:p>
            <a:pPr marL="0" indent="0">
              <a:buNone/>
            </a:pPr>
            <a:r>
              <a:rPr lang="en-US" dirty="0"/>
              <a:t>The following datasets are being used for making API calls,</a:t>
            </a:r>
          </a:p>
          <a:p>
            <a:pPr lvl="0"/>
            <a:r>
              <a:rPr lang="en-US" dirty="0"/>
              <a:t>Census agency has demographic survey of United States citizens from 2010 to 2019. It is American Community Survey dataset. It contains the needed demographic information such as race, age and gender of people living locality wise (</a:t>
            </a:r>
            <a:r>
              <a:rPr lang="en-US" dirty="0" err="1"/>
              <a:t>zipcode</a:t>
            </a:r>
            <a:r>
              <a:rPr lang="en-US" dirty="0"/>
              <a:t> wise). </a:t>
            </a:r>
          </a:p>
          <a:p>
            <a:pPr marL="0" indent="0">
              <a:buNone/>
            </a:pPr>
            <a:r>
              <a:rPr lang="en-US" dirty="0"/>
              <a:t>	</a:t>
            </a:r>
            <a:r>
              <a:rPr lang="en-US" u="sng" dirty="0">
                <a:hlinkClick r:id="rId2"/>
              </a:rPr>
              <a:t>https://www.census.gov/data/developers/data-sets/acs1year.html</a:t>
            </a:r>
            <a:endParaRPr lang="en-US" dirty="0"/>
          </a:p>
          <a:p>
            <a:pPr lvl="0"/>
            <a:r>
              <a:rPr lang="en-US" dirty="0"/>
              <a:t>Data.gov is the federal government’s open data site. We are using information provided by this website to fetch data.</a:t>
            </a:r>
          </a:p>
          <a:p>
            <a:pPr marL="0" indent="0">
              <a:buNone/>
            </a:pPr>
            <a:r>
              <a:rPr lang="en-US" dirty="0"/>
              <a:t>      </a:t>
            </a:r>
            <a:r>
              <a:rPr lang="en-US" u="sng" dirty="0">
                <a:hlinkClick r:id="rId3"/>
              </a:rPr>
              <a:t>https://www.data.gov/open-gov/</a:t>
            </a:r>
            <a:endParaRPr lang="en-US" dirty="0"/>
          </a:p>
          <a:p>
            <a:pPr marL="0" lvl="0" indent="0">
              <a:buNone/>
            </a:pPr>
            <a:endParaRPr lang="en-US" dirty="0"/>
          </a:p>
        </p:txBody>
      </p:sp>
    </p:spTree>
    <p:extLst>
      <p:ext uri="{BB962C8B-B14F-4D97-AF65-F5344CB8AC3E}">
        <p14:creationId xmlns:p14="http://schemas.microsoft.com/office/powerpoint/2010/main" val="4165430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Data</a:t>
            </a:r>
          </a:p>
        </p:txBody>
      </p:sp>
      <p:pic>
        <p:nvPicPr>
          <p:cNvPr id="4" name="Content Placeholder 3">
            <a:extLst>
              <a:ext uri="{FF2B5EF4-FFF2-40B4-BE49-F238E27FC236}">
                <a16:creationId xmlns:a16="http://schemas.microsoft.com/office/drawing/2014/main" id="{F8C40622-5790-418E-A2C0-7E824D7C715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12452" y="2052638"/>
            <a:ext cx="8728871" cy="4195762"/>
          </a:xfrm>
          <a:prstGeom prst="rect">
            <a:avLst/>
          </a:prstGeom>
        </p:spPr>
      </p:pic>
    </p:spTree>
    <p:extLst>
      <p:ext uri="{BB962C8B-B14F-4D97-AF65-F5344CB8AC3E}">
        <p14:creationId xmlns:p14="http://schemas.microsoft.com/office/powerpoint/2010/main" val="1350022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Homepage</a:t>
            </a:r>
          </a:p>
        </p:txBody>
      </p:sp>
      <p:pic>
        <p:nvPicPr>
          <p:cNvPr id="6" name="Picture 5" descr="A view of a city&#10;&#10;Description automatically generated">
            <a:extLst>
              <a:ext uri="{FF2B5EF4-FFF2-40B4-BE49-F238E27FC236}">
                <a16:creationId xmlns:a16="http://schemas.microsoft.com/office/drawing/2014/main" id="{AD13D0F6-3053-4B92-9F7A-DE107462EBA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29033" y="1768464"/>
            <a:ext cx="9842090" cy="4858478"/>
          </a:xfrm>
          <a:prstGeom prst="rect">
            <a:avLst/>
          </a:prstGeom>
        </p:spPr>
      </p:pic>
    </p:spTree>
    <p:extLst>
      <p:ext uri="{BB962C8B-B14F-4D97-AF65-F5344CB8AC3E}">
        <p14:creationId xmlns:p14="http://schemas.microsoft.com/office/powerpoint/2010/main" val="3918304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Homepage (</a:t>
            </a:r>
            <a:r>
              <a:rPr lang="en-US" dirty="0" err="1"/>
              <a:t>Cont</a:t>
            </a:r>
            <a:r>
              <a:rPr lang="en-US" dirty="0"/>
              <a:t>)</a:t>
            </a:r>
          </a:p>
        </p:txBody>
      </p:sp>
      <p:sp>
        <p:nvSpPr>
          <p:cNvPr id="3" name="Rectangle 2">
            <a:extLst>
              <a:ext uri="{FF2B5EF4-FFF2-40B4-BE49-F238E27FC236}">
                <a16:creationId xmlns:a16="http://schemas.microsoft.com/office/drawing/2014/main" id="{2B2E2F7E-C44A-4C4F-B7E7-DACCFFE7494E}"/>
              </a:ext>
            </a:extLst>
          </p:cNvPr>
          <p:cNvSpPr/>
          <p:nvPr/>
        </p:nvSpPr>
        <p:spPr>
          <a:xfrm>
            <a:off x="481781" y="1179872"/>
            <a:ext cx="8662219" cy="923330"/>
          </a:xfrm>
          <a:prstGeom prst="rect">
            <a:avLst/>
          </a:prstGeom>
        </p:spPr>
        <p:txBody>
          <a:bodyPr wrap="square">
            <a:spAutoFit/>
          </a:bodyPr>
          <a:lstStyle/>
          <a:p>
            <a:r>
              <a:rPr lang="en-US" dirty="0">
                <a:latin typeface="Times New Roman" panose="02020603050405020304" pitchFamily="18" charset="0"/>
                <a:ea typeface="Calibri" panose="020F0502020204030204" pitchFamily="34" charset="0"/>
                <a:cs typeface="Arial" panose="020B0604020202020204" pitchFamily="34" charset="0"/>
              </a:rPr>
              <a:t> </a:t>
            </a:r>
            <a:endParaRPr lang="en-US" dirty="0">
              <a:ea typeface="Calibri" panose="020F0502020204030204" pitchFamily="34" charset="0"/>
              <a:cs typeface="Arial" panose="020B0604020202020204" pitchFamily="34" charset="0"/>
            </a:endParaRPr>
          </a:p>
          <a:p>
            <a:r>
              <a:rPr lang="en-US" dirty="0">
                <a:ea typeface="Calibri" panose="020F0502020204030204" pitchFamily="34" charset="0"/>
                <a:cs typeface="Arial" panose="020B0604020202020204" pitchFamily="34" charset="0"/>
              </a:rPr>
              <a:t>There are two buttons designed. Clicking on the city’s name would redirect to a new page that displays a series of valuable and useful information. </a:t>
            </a:r>
            <a:endParaRPr lang="en-US" dirty="0">
              <a:effectLst/>
              <a:ea typeface="Calibri" panose="020F0502020204030204" pitchFamily="34" charset="0"/>
              <a:cs typeface="Arial" panose="020B0604020202020204" pitchFamily="34" charset="0"/>
            </a:endParaRPr>
          </a:p>
        </p:txBody>
      </p:sp>
      <p:pic>
        <p:nvPicPr>
          <p:cNvPr id="5" name="Picture 4" descr="A screenshot of a cell phone&#10;&#10;Description automatically generated">
            <a:extLst>
              <a:ext uri="{FF2B5EF4-FFF2-40B4-BE49-F238E27FC236}">
                <a16:creationId xmlns:a16="http://schemas.microsoft.com/office/drawing/2014/main" id="{5C8E4C5C-CA18-46EF-A9FA-2A3A6585FB2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46111" y="2341633"/>
            <a:ext cx="10582328" cy="4334469"/>
          </a:xfrm>
          <a:prstGeom prst="rect">
            <a:avLst/>
          </a:prstGeom>
        </p:spPr>
      </p:pic>
    </p:spTree>
    <p:extLst>
      <p:ext uri="{BB962C8B-B14F-4D97-AF65-F5344CB8AC3E}">
        <p14:creationId xmlns:p14="http://schemas.microsoft.com/office/powerpoint/2010/main" val="20157737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294</TotalTime>
  <Words>921</Words>
  <Application>Microsoft Office PowerPoint</Application>
  <PresentationFormat>Widescreen</PresentationFormat>
  <Paragraphs>104</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Algerian</vt:lpstr>
      <vt:lpstr>Arial</vt:lpstr>
      <vt:lpstr>Century Gothic</vt:lpstr>
      <vt:lpstr>Times New Roman</vt:lpstr>
      <vt:lpstr>Wingdings</vt:lpstr>
      <vt:lpstr>Wingdings 3</vt:lpstr>
      <vt:lpstr>Ion</vt:lpstr>
      <vt:lpstr>DATA VISUALIZATION ON LANDMARK ISSUES</vt:lpstr>
      <vt:lpstr>Content</vt:lpstr>
      <vt:lpstr>Landmark Issues?</vt:lpstr>
      <vt:lpstr>Platform/Tools/Languages involved</vt:lpstr>
      <vt:lpstr>PowerPoint Presentation</vt:lpstr>
      <vt:lpstr>Datasets Used</vt:lpstr>
      <vt:lpstr>Sample Data</vt:lpstr>
      <vt:lpstr>Homepage</vt:lpstr>
      <vt:lpstr>Homepage (Cont)</vt:lpstr>
      <vt:lpstr>PowerPoint Presentation</vt:lpstr>
      <vt:lpstr>PowerPoint Presentation</vt:lpstr>
      <vt:lpstr>PowerPoint Presentation</vt:lpstr>
      <vt:lpstr>PowerPoint Presentation</vt:lpstr>
      <vt:lpstr>PowerPoint Presentation</vt:lpstr>
      <vt:lpstr>PowerPoint Presentation</vt:lpstr>
      <vt:lpstr>DEMOGRAPHICS OF CRIMES (LANDMARKS)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YORK CITY LANDMARK ISSUES DATA VISUALIZATIONS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vector>
  </TitlesOfParts>
  <Company>UMKC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Property Violation Data Analysis</dc:title>
  <dc:creator>hm4yy</dc:creator>
  <cp:lastModifiedBy>Navya Chakravarthy</cp:lastModifiedBy>
  <cp:revision>27</cp:revision>
  <dcterms:created xsi:type="dcterms:W3CDTF">2019-09-26T00:10:16Z</dcterms:created>
  <dcterms:modified xsi:type="dcterms:W3CDTF">2020-05-14T21:04:14Z</dcterms:modified>
</cp:coreProperties>
</file>